
<file path=[Content_Types].xml><?xml version="1.0" encoding="utf-8"?>
<Types xmlns="http://schemas.openxmlformats.org/package/2006/content-types">
  <Default Extension="xml" ContentType="application/xml"/>
  <Default Extension="jpeg" ContentType="image/jpeg"/>
  <Default Extension="jpg" ContentType="image/jpeg"/>
  <Default Extension="mp3" ContentType="audio/unknown"/>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7" r:id="rId1"/>
  </p:sldMasterIdLst>
  <p:notesMasterIdLst>
    <p:notesMasterId r:id="rId63"/>
  </p:notesMasterIdLst>
  <p:sldIdLst>
    <p:sldId id="256" r:id="rId2"/>
    <p:sldId id="380" r:id="rId3"/>
    <p:sldId id="288" r:id="rId4"/>
    <p:sldId id="257" r:id="rId5"/>
    <p:sldId id="258" r:id="rId6"/>
    <p:sldId id="338" r:id="rId7"/>
    <p:sldId id="259" r:id="rId8"/>
    <p:sldId id="260" r:id="rId9"/>
    <p:sldId id="261" r:id="rId10"/>
    <p:sldId id="262" r:id="rId11"/>
    <p:sldId id="263" r:id="rId12"/>
    <p:sldId id="264" r:id="rId13"/>
    <p:sldId id="265" r:id="rId14"/>
    <p:sldId id="266" r:id="rId15"/>
    <p:sldId id="267" r:id="rId16"/>
    <p:sldId id="268" r:id="rId17"/>
    <p:sldId id="270" r:id="rId18"/>
    <p:sldId id="274" r:id="rId19"/>
    <p:sldId id="292" r:id="rId20"/>
    <p:sldId id="376" r:id="rId21"/>
    <p:sldId id="271" r:id="rId22"/>
    <p:sldId id="272" r:id="rId23"/>
    <p:sldId id="273" r:id="rId24"/>
    <p:sldId id="275" r:id="rId25"/>
    <p:sldId id="276" r:id="rId26"/>
    <p:sldId id="277" r:id="rId27"/>
    <p:sldId id="278" r:id="rId28"/>
    <p:sldId id="279" r:id="rId29"/>
    <p:sldId id="280" r:id="rId30"/>
    <p:sldId id="281" r:id="rId31"/>
    <p:sldId id="294" r:id="rId32"/>
    <p:sldId id="296" r:id="rId33"/>
    <p:sldId id="377" r:id="rId34"/>
    <p:sldId id="283" r:id="rId35"/>
    <p:sldId id="284" r:id="rId36"/>
    <p:sldId id="356" r:id="rId37"/>
    <p:sldId id="286" r:id="rId38"/>
    <p:sldId id="287" r:id="rId39"/>
    <p:sldId id="381" r:id="rId40"/>
    <p:sldId id="302" r:id="rId41"/>
    <p:sldId id="303" r:id="rId42"/>
    <p:sldId id="304" r:id="rId43"/>
    <p:sldId id="334" r:id="rId44"/>
    <p:sldId id="297" r:id="rId45"/>
    <p:sldId id="368" r:id="rId46"/>
    <p:sldId id="367" r:id="rId47"/>
    <p:sldId id="313" r:id="rId48"/>
    <p:sldId id="314" r:id="rId49"/>
    <p:sldId id="315" r:id="rId50"/>
    <p:sldId id="316" r:id="rId51"/>
    <p:sldId id="317" r:id="rId52"/>
    <p:sldId id="341" r:id="rId53"/>
    <p:sldId id="318" r:id="rId54"/>
    <p:sldId id="320" r:id="rId55"/>
    <p:sldId id="321" r:id="rId56"/>
    <p:sldId id="324" r:id="rId57"/>
    <p:sldId id="371" r:id="rId58"/>
    <p:sldId id="335" r:id="rId59"/>
    <p:sldId id="382" r:id="rId60"/>
    <p:sldId id="379" r:id="rId61"/>
    <p:sldId id="282"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4DDE47B-F3F3-8A46-A257-2DFB50C93450}">
          <p14:sldIdLst>
            <p14:sldId id="256"/>
            <p14:sldId id="380"/>
            <p14:sldId id="288"/>
            <p14:sldId id="257"/>
            <p14:sldId id="258"/>
            <p14:sldId id="338"/>
            <p14:sldId id="259"/>
            <p14:sldId id="260"/>
            <p14:sldId id="261"/>
            <p14:sldId id="262"/>
            <p14:sldId id="263"/>
            <p14:sldId id="264"/>
            <p14:sldId id="265"/>
            <p14:sldId id="266"/>
            <p14:sldId id="267"/>
            <p14:sldId id="268"/>
            <p14:sldId id="270"/>
            <p14:sldId id="274"/>
            <p14:sldId id="292"/>
            <p14:sldId id="376"/>
            <p14:sldId id="271"/>
            <p14:sldId id="272"/>
            <p14:sldId id="273"/>
            <p14:sldId id="275"/>
            <p14:sldId id="276"/>
            <p14:sldId id="277"/>
            <p14:sldId id="278"/>
            <p14:sldId id="279"/>
            <p14:sldId id="280"/>
            <p14:sldId id="281"/>
            <p14:sldId id="294"/>
            <p14:sldId id="296"/>
            <p14:sldId id="377"/>
            <p14:sldId id="283"/>
            <p14:sldId id="284"/>
            <p14:sldId id="356"/>
            <p14:sldId id="286"/>
            <p14:sldId id="287"/>
            <p14:sldId id="381"/>
            <p14:sldId id="302"/>
            <p14:sldId id="303"/>
            <p14:sldId id="304"/>
            <p14:sldId id="334"/>
            <p14:sldId id="297"/>
            <p14:sldId id="368"/>
            <p14:sldId id="367"/>
            <p14:sldId id="313"/>
            <p14:sldId id="314"/>
            <p14:sldId id="315"/>
            <p14:sldId id="316"/>
            <p14:sldId id="317"/>
            <p14:sldId id="341"/>
            <p14:sldId id="318"/>
            <p14:sldId id="320"/>
            <p14:sldId id="321"/>
            <p14:sldId id="324"/>
            <p14:sldId id="371"/>
            <p14:sldId id="335"/>
            <p14:sldId id="382"/>
            <p14:sldId id="379"/>
            <p14:sldId id="28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697" autoAdjust="0"/>
  </p:normalViewPr>
  <p:slideViewPr>
    <p:cSldViewPr snapToGrid="0" snapToObjects="1">
      <p:cViewPr varScale="1">
        <p:scale>
          <a:sx n="104" d="100"/>
          <a:sy n="104" d="100"/>
        </p:scale>
        <p:origin x="-1032" y="-104"/>
      </p:cViewPr>
      <p:guideLst>
        <p:guide orient="horz" pos="2160"/>
        <p:guide pos="2880"/>
      </p:guideLst>
    </p:cSldViewPr>
  </p:slideViewPr>
  <p:outlineViewPr>
    <p:cViewPr>
      <p:scale>
        <a:sx n="33" d="100"/>
        <a:sy n="33" d="100"/>
      </p:scale>
      <p:origin x="0" y="639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E1DF7F-C222-AA4E-BD6C-35FB881FC87E}" type="datetimeFigureOut">
              <a:rPr lang="de-DE" smtClean="0"/>
              <a:t>21.12.20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2E036F-C5DF-C34B-983E-4D252415580D}" type="slidenum">
              <a:rPr lang="de-DE" smtClean="0"/>
              <a:t>‹Nr.›</a:t>
            </a:fld>
            <a:endParaRPr lang="de-DE"/>
          </a:p>
        </p:txBody>
      </p:sp>
    </p:spTree>
    <p:extLst>
      <p:ext uri="{BB962C8B-B14F-4D97-AF65-F5344CB8AC3E}">
        <p14:creationId xmlns:p14="http://schemas.microsoft.com/office/powerpoint/2010/main" val="31186501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02E036F-C5DF-C34B-983E-4D252415580D}" type="slidenum">
              <a:rPr lang="de-DE" smtClean="0"/>
              <a:t>19</a:t>
            </a:fld>
            <a:endParaRPr lang="de-DE"/>
          </a:p>
        </p:txBody>
      </p:sp>
    </p:spTree>
    <p:extLst>
      <p:ext uri="{BB962C8B-B14F-4D97-AF65-F5344CB8AC3E}">
        <p14:creationId xmlns:p14="http://schemas.microsoft.com/office/powerpoint/2010/main" val="4038688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02E036F-C5DF-C34B-983E-4D252415580D}" type="slidenum">
              <a:rPr lang="de-DE" smtClean="0"/>
              <a:t>61</a:t>
            </a:fld>
            <a:endParaRPr lang="de-DE"/>
          </a:p>
        </p:txBody>
      </p:sp>
    </p:spTree>
    <p:extLst>
      <p:ext uri="{BB962C8B-B14F-4D97-AF65-F5344CB8AC3E}">
        <p14:creationId xmlns:p14="http://schemas.microsoft.com/office/powerpoint/2010/main" val="3235326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de-DE" smtClean="0"/>
              <a:t>Mastertitelformat bearbeiten</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8ACDB3CC-F982-40F9-8DD6-BCC9AFBF44BD}" type="datetime1">
              <a:rPr lang="en-US" smtClean="0"/>
              <a:pPr/>
              <a:t>21.12.20</a:t>
            </a:fld>
            <a:endParaRPr lang="en-US" dirty="0"/>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dirty="0"/>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pPr algn="r"/>
            <a:fld id="{F7886C9C-DC18-4195-8FD5-A50AA931D419}" type="slidenum">
              <a:rPr lang="en-US" smtClean="0"/>
              <a:pPr algn="r"/>
              <a:t>‹Nr.›</a:t>
            </a:fld>
            <a:endParaRPr lang="en-US" dirty="0"/>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lang="en-US"/>
          </a:p>
        </p:txBody>
      </p:sp>
      <p:sp>
        <p:nvSpPr>
          <p:cNvPr id="3" name="Vertical Text Placeholder 2"/>
          <p:cNvSpPr>
            <a:spLocks noGrp="1"/>
          </p:cNvSpPr>
          <p:nvPr>
            <p:ph type="body" orient="vert" idx="1"/>
          </p:nvPr>
        </p:nvSpPr>
        <p:spPr/>
        <p:txBody>
          <a:bodyPr vert="eaVert" anchor="ct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F7371C1A-CAFA-43FD-A579-55B116A1448A}" type="datetime1">
              <a:rPr lang="en-US" smtClean="0"/>
              <a:pPr/>
              <a:t>21.12.20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de-DE" smtClean="0"/>
              <a:t>Mastertitelformat bearbeiten</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FDA1BC03-21BF-4F6B-A3BE-29C937D452B1}" type="datetime1">
              <a:rPr lang="en-US" smtClean="0"/>
              <a:pPr/>
              <a:t>21.12.20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lang="en-US" dirty="0"/>
          </a:p>
        </p:txBody>
      </p:sp>
      <p:sp>
        <p:nvSpPr>
          <p:cNvPr id="3" name="Content Placehold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F3008867-0964-49C4-9DE5-8FBB189497BC}" type="datetime1">
              <a:rPr lang="en-US" smtClean="0"/>
              <a:pPr/>
              <a:t>21.12.20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de-DE" smtClean="0"/>
              <a:t>Mastertitelformat bearbeiten</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e Placeholder 3"/>
          <p:cNvSpPr>
            <a:spLocks noGrp="1"/>
          </p:cNvSpPr>
          <p:nvPr>
            <p:ph type="dt" sz="half" idx="10"/>
          </p:nvPr>
        </p:nvSpPr>
        <p:spPr/>
        <p:txBody>
          <a:bodyPr/>
          <a:lstStyle/>
          <a:p>
            <a:fld id="{64DDAE5B-B07C-441A-8026-C23A427A74DC}" type="datetime1">
              <a:rPr lang="en-US" smtClean="0"/>
              <a:pPr/>
              <a:t>21.12.20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lang="en-US"/>
          </a:p>
        </p:txBody>
      </p:sp>
      <p:sp>
        <p:nvSpPr>
          <p:cNvPr id="5" name="Date Placeholder 4"/>
          <p:cNvSpPr>
            <a:spLocks noGrp="1"/>
          </p:cNvSpPr>
          <p:nvPr>
            <p:ph type="dt" sz="half" idx="10"/>
          </p:nvPr>
        </p:nvSpPr>
        <p:spPr/>
        <p:txBody>
          <a:bodyPr/>
          <a:lstStyle/>
          <a:p>
            <a:fld id="{4151D5B8-D9C5-419F-913D-2186935717ED}" type="datetime1">
              <a:rPr lang="en-US" smtClean="0"/>
              <a:pPr/>
              <a:t>21.12.20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‹Nr.›</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Mastertitelformat bearbeiten</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7" name="Date Placeholder 6"/>
          <p:cNvSpPr>
            <a:spLocks noGrp="1"/>
          </p:cNvSpPr>
          <p:nvPr>
            <p:ph type="dt" sz="half" idx="10"/>
          </p:nvPr>
        </p:nvSpPr>
        <p:spPr/>
        <p:txBody>
          <a:bodyPr/>
          <a:lstStyle/>
          <a:p>
            <a:fld id="{586F952F-F888-4FB8-9CB7-51D5F02FA3C8}" type="datetime1">
              <a:rPr lang="en-US" smtClean="0"/>
              <a:pPr/>
              <a:t>21.12.20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‹Nr.›</a:t>
            </a:fld>
            <a:endParaRPr 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Mastertitelformat bearbeiten</a:t>
            </a:r>
            <a:endParaRPr lang="en-US"/>
          </a:p>
        </p:txBody>
      </p:sp>
      <p:sp>
        <p:nvSpPr>
          <p:cNvPr id="3" name="Date Placeholder 2"/>
          <p:cNvSpPr>
            <a:spLocks noGrp="1"/>
          </p:cNvSpPr>
          <p:nvPr>
            <p:ph type="dt" sz="half" idx="10"/>
          </p:nvPr>
        </p:nvSpPr>
        <p:spPr/>
        <p:txBody>
          <a:bodyPr/>
          <a:lstStyle/>
          <a:p>
            <a:fld id="{2188DB32-6162-43C0-9325-230E0A9B0177}" type="datetime1">
              <a:rPr lang="en-US" smtClean="0"/>
              <a:pPr/>
              <a:t>21.12.20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21.12.20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de-DE" smtClean="0"/>
              <a:t>Mastertitelformat bearbeiten</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e Placeholder 4"/>
          <p:cNvSpPr>
            <a:spLocks noGrp="1"/>
          </p:cNvSpPr>
          <p:nvPr>
            <p:ph type="dt" sz="half" idx="10"/>
          </p:nvPr>
        </p:nvSpPr>
        <p:spPr/>
        <p:txBody>
          <a:bodyPr/>
          <a:lstStyle/>
          <a:p>
            <a:fld id="{74F8F86C-0F1B-4333-B99B-B3B2B1F87225}" type="datetime1">
              <a:rPr lang="en-US" smtClean="0"/>
              <a:pPr/>
              <a:t>21.12.20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de-DE" smtClean="0"/>
              <a:t>Mastertitelformat bearbeiten</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auf Platzhalter ziehen oder durch Klicken auf Symbol hinzufügen</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e Placeholder 4"/>
          <p:cNvSpPr>
            <a:spLocks noGrp="1"/>
          </p:cNvSpPr>
          <p:nvPr>
            <p:ph type="dt" sz="half" idx="10"/>
          </p:nvPr>
        </p:nvSpPr>
        <p:spPr/>
        <p:txBody>
          <a:bodyPr/>
          <a:lstStyle/>
          <a:p>
            <a:fld id="{40D7FCD9-7699-43D6-8D62-436E2DD234FF}" type="datetime1">
              <a:rPr lang="en-US" smtClean="0"/>
              <a:pPr/>
              <a:t>21.12.20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de-DE" smtClean="0"/>
              <a:t>Mastertitelformat bearbeiten</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610FC3EB-42FB-4C38-8CAE-7A1293B83421}" type="datetime1">
              <a:rPr lang="en-US" smtClean="0"/>
              <a:pPr/>
              <a:t>21.12.20</a:t>
            </a:fld>
            <a:endParaRPr lang="en-US" dirty="0"/>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C5B1FEA-406A-7749-A5C3-DDCB5F67A4CE}" type="slidenum">
              <a:rPr lang="en-US" smtClean="0"/>
              <a:pPr/>
              <a:t>‹Nr.›</a:t>
            </a:fld>
            <a:endParaRPr lang="en-US" dirty="0"/>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hf sldNum="0" hdr="0" ftr="0" dt="0"/>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g"/><Relationship Id="rId5" Type="http://schemas.openxmlformats.org/officeDocument/2006/relationships/image" Target="../media/image13.png"/><Relationship Id="rId6" Type="http://schemas.openxmlformats.org/officeDocument/2006/relationships/image" Target="../media/image14.jpg"/><Relationship Id="rId1" Type="http://schemas.microsoft.com/office/2007/relationships/media" Target="../media/media1.mp3"/><Relationship Id="rId2" Type="http://schemas.openxmlformats.org/officeDocument/2006/relationships/audio" Target="../media/media1.mp3"/></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g"/><Relationship Id="rId5" Type="http://schemas.openxmlformats.org/officeDocument/2006/relationships/image" Target="../media/image13.png"/><Relationship Id="rId6" Type="http://schemas.openxmlformats.org/officeDocument/2006/relationships/image" Target="../media/image24.jpg"/><Relationship Id="rId1" Type="http://schemas.microsoft.com/office/2007/relationships/media" Target="../media/media2.mp3"/><Relationship Id="rId2" Type="http://schemas.openxmlformats.org/officeDocument/2006/relationships/audio" Target="../media/media2.mp3"/></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26.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27.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hyperlink" Target="mailto:kneipenquiz@hausunkelbach.d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3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g"/><Relationship Id="rId5" Type="http://schemas.openxmlformats.org/officeDocument/2006/relationships/image" Target="../media/image34.jpg"/><Relationship Id="rId6" Type="http://schemas.openxmlformats.org/officeDocument/2006/relationships/image" Target="../media/image13.png"/><Relationship Id="rId1" Type="http://schemas.microsoft.com/office/2007/relationships/media" Target="../media/media3.mp3"/><Relationship Id="rId2" Type="http://schemas.openxmlformats.org/officeDocument/2006/relationships/audio" Target="../media/media3.mp3"/></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g"/><Relationship Id="rId5" Type="http://schemas.openxmlformats.org/officeDocument/2006/relationships/hyperlink" Target="https://www.youtube.com/channel/UComxPJYEMb4kvJemFemYwfg" TargetMode="External"/><Relationship Id="rId6" Type="http://schemas.openxmlformats.org/officeDocument/2006/relationships/image" Target="../media/image38.jpg"/><Relationship Id="rId7" Type="http://schemas.openxmlformats.org/officeDocument/2006/relationships/image" Target="../media/image13.png"/><Relationship Id="rId1" Type="http://schemas.microsoft.com/office/2007/relationships/media" Target="../media/media4.mp3"/><Relationship Id="rId2" Type="http://schemas.openxmlformats.org/officeDocument/2006/relationships/audio" Target="../media/media4.mp3"/></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g"/><Relationship Id="rId5" Type="http://schemas.openxmlformats.org/officeDocument/2006/relationships/image" Target="../media/image39.png"/><Relationship Id="rId1" Type="http://schemas.microsoft.com/office/2007/relationships/media" Target="../media/media5.mp4"/><Relationship Id="rId2" Type="http://schemas.openxmlformats.org/officeDocument/2006/relationships/video" Target="../media/media5.mp4"/></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g"/><Relationship Id="rId5" Type="http://schemas.openxmlformats.org/officeDocument/2006/relationships/image" Target="../media/image39.png"/><Relationship Id="rId1" Type="http://schemas.microsoft.com/office/2007/relationships/media" Target="../media/media6.mp4"/><Relationship Id="rId2" Type="http://schemas.openxmlformats.org/officeDocument/2006/relationships/video" Target="../media/media6.mp4"/></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4.jp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g"/><Relationship Id="rId5" Type="http://schemas.openxmlformats.org/officeDocument/2006/relationships/image" Target="../media/image13.png"/><Relationship Id="rId1" Type="http://schemas.microsoft.com/office/2007/relationships/media" Target="../media/media7.mp3"/><Relationship Id="rId2" Type="http://schemas.openxmlformats.org/officeDocument/2006/relationships/audio" Target="../media/media7.mp3"/></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6.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58.xml.rels><?xml version="1.0" encoding="UTF-8" standalone="yes"?>
<Relationships xmlns="http://schemas.openxmlformats.org/package/2006/relationships"><Relationship Id="rId3" Type="http://schemas.openxmlformats.org/officeDocument/2006/relationships/hyperlink" Target="mailto:kneipenquiz@hausunkelbach.de" TargetMode="External"/><Relationship Id="rId4" Type="http://schemas.openxmlformats.org/officeDocument/2006/relationships/hyperlink" Target="paypal.me/pools/c/8voBxZh4Di" TargetMode="External"/><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4000" dirty="0" smtClean="0"/>
              <a:t>Das Kneipenquiz im Haus Unkelbach</a:t>
            </a:r>
            <a:endParaRPr lang="de-DE" sz="4000" dirty="0"/>
          </a:p>
        </p:txBody>
      </p:sp>
      <p:sp>
        <p:nvSpPr>
          <p:cNvPr id="3" name="Untertitel 2"/>
          <p:cNvSpPr>
            <a:spLocks noGrp="1"/>
          </p:cNvSpPr>
          <p:nvPr>
            <p:ph type="subTitle" idx="1"/>
          </p:nvPr>
        </p:nvSpPr>
        <p:spPr/>
        <p:txBody>
          <a:bodyPr/>
          <a:lstStyle/>
          <a:p>
            <a:r>
              <a:rPr lang="de-DE" dirty="0" smtClean="0"/>
              <a:t>Best </a:t>
            </a:r>
            <a:r>
              <a:rPr lang="de-DE" dirty="0" err="1" smtClean="0"/>
              <a:t>of</a:t>
            </a:r>
            <a:r>
              <a:rPr lang="de-DE" dirty="0" smtClean="0"/>
              <a:t> (plus Weihnachtsfragen)</a:t>
            </a:r>
            <a:endParaRPr lang="de-DE" dirty="0" smtClean="0"/>
          </a:p>
          <a:p>
            <a:endParaRPr lang="de-DE" dirty="0"/>
          </a:p>
        </p:txBody>
      </p:sp>
    </p:spTree>
    <p:extLst>
      <p:ext uri="{BB962C8B-B14F-4D97-AF65-F5344CB8AC3E}">
        <p14:creationId xmlns:p14="http://schemas.microsoft.com/office/powerpoint/2010/main" val="29423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2018-xmas-unkelbach-16.jpg"/>
          <p:cNvPicPr>
            <a:picLocks noChangeAspect="1"/>
          </p:cNvPicPr>
          <p:nvPr/>
        </p:nvPicPr>
        <p:blipFill>
          <a:blip r:embed="rId4">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3. Musik</a:t>
            </a:r>
            <a:endParaRPr lang="de-DE" dirty="0">
              <a:latin typeface="Avenir Black"/>
              <a:cs typeface="Avenir Black"/>
            </a:endParaRPr>
          </a:p>
        </p:txBody>
      </p:sp>
      <p:sp>
        <p:nvSpPr>
          <p:cNvPr id="3" name="Inhaltsplatzhalter 2"/>
          <p:cNvSpPr>
            <a:spLocks noGrp="1"/>
          </p:cNvSpPr>
          <p:nvPr>
            <p:ph idx="1"/>
          </p:nvPr>
        </p:nvSpPr>
        <p:spPr>
          <a:xfrm>
            <a:off x="838200" y="1879237"/>
            <a:ext cx="7467600" cy="3951337"/>
          </a:xfrm>
        </p:spPr>
        <p:txBody>
          <a:bodyPr/>
          <a:lstStyle/>
          <a:p>
            <a:r>
              <a:rPr lang="de-DE" dirty="0" smtClean="0"/>
              <a:t>Es wird klassisch: Wie heißt dieses Stück und von wem wurde es komponiert?</a:t>
            </a:r>
            <a:endParaRPr lang="de-DE" dirty="0"/>
          </a:p>
          <a:p>
            <a:pPr lvl="0"/>
            <a:endParaRPr lang="de-DE" dirty="0"/>
          </a:p>
        </p:txBody>
      </p:sp>
      <p:pic>
        <p:nvPicPr>
          <p:cNvPr id="4" name="THE_PLAYBOOK_SONG-HIMY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4080" y="3679215"/>
            <a:ext cx="812800" cy="812800"/>
          </a:xfrm>
          <a:prstGeom prst="rect">
            <a:avLst/>
          </a:prstGeom>
        </p:spPr>
      </p:pic>
      <p:pic>
        <p:nvPicPr>
          <p:cNvPr id="6" name="Bild 5" descr="40040-Bhn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7178" y="2961849"/>
            <a:ext cx="3646459" cy="3646459"/>
          </a:xfrm>
          <a:prstGeom prst="rect">
            <a:avLst/>
          </a:prstGeom>
        </p:spPr>
      </p:pic>
    </p:spTree>
    <p:extLst>
      <p:ext uri="{BB962C8B-B14F-4D97-AF65-F5344CB8AC3E}">
        <p14:creationId xmlns:p14="http://schemas.microsoft.com/office/powerpoint/2010/main" val="1917811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5253"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1280" y="331975"/>
            <a:ext cx="8041440" cy="1442674"/>
          </a:xfrm>
        </p:spPr>
        <p:txBody>
          <a:bodyPr/>
          <a:lstStyle/>
          <a:p>
            <a:r>
              <a:rPr lang="de-DE" dirty="0" smtClean="0">
                <a:latin typeface="Avenir Black"/>
                <a:cs typeface="Avenir Black"/>
              </a:rPr>
              <a:t>4. Film</a:t>
            </a:r>
            <a:endParaRPr lang="de-DE" dirty="0">
              <a:latin typeface="Avenir Black"/>
              <a:cs typeface="Avenir Black"/>
            </a:endParaRPr>
          </a:p>
        </p:txBody>
      </p:sp>
      <p:sp>
        <p:nvSpPr>
          <p:cNvPr id="3" name="Inhaltsplatzhalter 2"/>
          <p:cNvSpPr>
            <a:spLocks noGrp="1"/>
          </p:cNvSpPr>
          <p:nvPr>
            <p:ph idx="1"/>
          </p:nvPr>
        </p:nvSpPr>
        <p:spPr>
          <a:xfrm>
            <a:off x="838200" y="1685863"/>
            <a:ext cx="7467600" cy="3951337"/>
          </a:xfrm>
        </p:spPr>
        <p:txBody>
          <a:bodyPr/>
          <a:lstStyle/>
          <a:p>
            <a:pPr marL="228600" lvl="1"/>
            <a:r>
              <a:rPr lang="de-DE" sz="2400" dirty="0" smtClean="0"/>
              <a:t>Woran stirbt die Hauptfigur aus „</a:t>
            </a:r>
            <a:r>
              <a:rPr lang="de-DE" sz="2400" dirty="0" err="1" smtClean="0"/>
              <a:t>Into</a:t>
            </a:r>
            <a:r>
              <a:rPr lang="de-DE" sz="2400" dirty="0" smtClean="0"/>
              <a:t> </a:t>
            </a:r>
            <a:r>
              <a:rPr lang="de-DE" sz="2400" dirty="0" err="1" smtClean="0"/>
              <a:t>the</a:t>
            </a:r>
            <a:r>
              <a:rPr lang="de-DE" sz="2400" dirty="0" smtClean="0"/>
              <a:t> Wild“?</a:t>
            </a:r>
            <a:endParaRPr lang="de-DE" sz="2400" dirty="0"/>
          </a:p>
          <a:p>
            <a:endParaRPr lang="de-DE" dirty="0"/>
          </a:p>
        </p:txBody>
      </p:sp>
      <p:pic>
        <p:nvPicPr>
          <p:cNvPr id="4" name="Bild 3" descr="15bf9b0e-0001-0004-0000-000000639336_w1200_r1_fpx58.16_fpy54.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603" y="2330634"/>
            <a:ext cx="3989595" cy="3989595"/>
          </a:xfrm>
          <a:prstGeom prst="rect">
            <a:avLst/>
          </a:prstGeom>
        </p:spPr>
      </p:pic>
    </p:spTree>
    <p:extLst>
      <p:ext uri="{BB962C8B-B14F-4D97-AF65-F5344CB8AC3E}">
        <p14:creationId xmlns:p14="http://schemas.microsoft.com/office/powerpoint/2010/main" val="1595227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5. Sport</a:t>
            </a:r>
            <a:endParaRPr lang="de-DE" dirty="0">
              <a:latin typeface="Avenir Black"/>
              <a:cs typeface="Avenir Black"/>
            </a:endParaRPr>
          </a:p>
        </p:txBody>
      </p:sp>
      <p:sp>
        <p:nvSpPr>
          <p:cNvPr id="3" name="Inhaltsplatzhalter 2"/>
          <p:cNvSpPr>
            <a:spLocks noGrp="1"/>
          </p:cNvSpPr>
          <p:nvPr>
            <p:ph idx="1"/>
          </p:nvPr>
        </p:nvSpPr>
        <p:spPr>
          <a:xfrm>
            <a:off x="551280" y="2023539"/>
            <a:ext cx="8041440" cy="4316314"/>
          </a:xfrm>
        </p:spPr>
        <p:txBody>
          <a:bodyPr/>
          <a:lstStyle/>
          <a:p>
            <a:pPr lvl="0"/>
            <a:r>
              <a:rPr lang="de-DE" dirty="0" smtClean="0"/>
              <a:t>Was genau ist eine Rochade?</a:t>
            </a:r>
            <a:endParaRPr lang="de-DE" dirty="0"/>
          </a:p>
        </p:txBody>
      </p:sp>
      <p:pic>
        <p:nvPicPr>
          <p:cNvPr id="6" name="Bild 5" descr="20200424-am-integration-sport-corona-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887" y="2746061"/>
            <a:ext cx="5441765" cy="2998639"/>
          </a:xfrm>
          <a:prstGeom prst="rect">
            <a:avLst/>
          </a:prstGeom>
        </p:spPr>
      </p:pic>
    </p:spTree>
    <p:extLst>
      <p:ext uri="{BB962C8B-B14F-4D97-AF65-F5344CB8AC3E}">
        <p14:creationId xmlns:p14="http://schemas.microsoft.com/office/powerpoint/2010/main" val="3608155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Avenir Black"/>
                <a:cs typeface="Avenir Black"/>
              </a:rPr>
              <a:t>6. Köln </a:t>
            </a:r>
            <a:endParaRPr lang="de-DE" dirty="0">
              <a:latin typeface="Avenir Black"/>
              <a:cs typeface="Avenir Black"/>
            </a:endParaRPr>
          </a:p>
        </p:txBody>
      </p:sp>
      <p:sp>
        <p:nvSpPr>
          <p:cNvPr id="3" name="Inhaltsplatzhalter 2"/>
          <p:cNvSpPr>
            <a:spLocks noGrp="1"/>
          </p:cNvSpPr>
          <p:nvPr>
            <p:ph idx="1"/>
          </p:nvPr>
        </p:nvSpPr>
        <p:spPr>
          <a:xfrm>
            <a:off x="838200" y="1610296"/>
            <a:ext cx="7467600" cy="3951337"/>
          </a:xfrm>
        </p:spPr>
        <p:txBody>
          <a:bodyPr/>
          <a:lstStyle/>
          <a:p>
            <a:pPr lvl="1"/>
            <a:r>
              <a:rPr lang="de-DE" sz="2400" dirty="0" smtClean="0"/>
              <a:t>Was kostet ein Kurzstreckenticket der KVB?</a:t>
            </a:r>
          </a:p>
          <a:p>
            <a:pPr lvl="2"/>
            <a:r>
              <a:rPr lang="de-DE" dirty="0" smtClean="0"/>
              <a:t>1.90€</a:t>
            </a:r>
          </a:p>
          <a:p>
            <a:pPr lvl="2"/>
            <a:r>
              <a:rPr lang="de-DE" dirty="0" smtClean="0"/>
              <a:t>2.00€</a:t>
            </a:r>
          </a:p>
          <a:p>
            <a:pPr lvl="2"/>
            <a:r>
              <a:rPr lang="de-DE" dirty="0" smtClean="0"/>
              <a:t>2.10€</a:t>
            </a:r>
          </a:p>
          <a:p>
            <a:pPr lvl="2"/>
            <a:endParaRPr lang="de-DE" dirty="0" smtClean="0"/>
          </a:p>
          <a:p>
            <a:pPr marL="640080" lvl="2" indent="0">
              <a:buNone/>
            </a:pPr>
            <a:endParaRPr lang="de-DE" dirty="0"/>
          </a:p>
          <a:p>
            <a:endParaRPr lang="de-DE" dirty="0"/>
          </a:p>
        </p:txBody>
      </p:sp>
      <p:pic>
        <p:nvPicPr>
          <p:cNvPr id="4" name="Bild 3" descr="kv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099" y="2254331"/>
            <a:ext cx="4030885" cy="4030885"/>
          </a:xfrm>
          <a:prstGeom prst="rect">
            <a:avLst/>
          </a:prstGeom>
        </p:spPr>
      </p:pic>
      <p:pic>
        <p:nvPicPr>
          <p:cNvPr id="5" name="Bild 4" descr="2018-xmas-unkelbach-16.jpg"/>
          <p:cNvPicPr>
            <a:picLocks noChangeAspect="1"/>
          </p:cNvPicPr>
          <p:nvPr/>
        </p:nvPicPr>
        <p:blipFill>
          <a:blip r:embed="rId3">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6567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5"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1"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3" presetID="15"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sz="4400" dirty="0" smtClean="0">
                <a:latin typeface="Avenir Black"/>
                <a:cs typeface="Avenir Black"/>
              </a:rPr>
              <a:t>7. Bücher/Wörter</a:t>
            </a:r>
            <a:endParaRPr lang="de-DE" sz="4400" dirty="0">
              <a:latin typeface="Avenir Black"/>
              <a:cs typeface="Avenir Black"/>
            </a:endParaRPr>
          </a:p>
        </p:txBody>
      </p:sp>
      <p:sp>
        <p:nvSpPr>
          <p:cNvPr id="3" name="Inhaltsplatzhalter 2"/>
          <p:cNvSpPr>
            <a:spLocks noGrp="1"/>
          </p:cNvSpPr>
          <p:nvPr>
            <p:ph idx="1"/>
          </p:nvPr>
        </p:nvSpPr>
        <p:spPr>
          <a:xfrm>
            <a:off x="838200" y="1801180"/>
            <a:ext cx="7467600" cy="3951337"/>
          </a:xfrm>
        </p:spPr>
        <p:txBody>
          <a:bodyPr>
            <a:normAutofit/>
          </a:bodyPr>
          <a:lstStyle/>
          <a:p>
            <a:pPr lvl="1"/>
            <a:r>
              <a:rPr lang="de-DE" sz="2400" dirty="0" err="1" smtClean="0"/>
              <a:t>Allan</a:t>
            </a:r>
            <a:r>
              <a:rPr lang="de-DE" sz="2400" dirty="0" smtClean="0"/>
              <a:t> Karlsson war im Krieg jahrelang beruflich tätig als...?</a:t>
            </a:r>
          </a:p>
          <a:p>
            <a:pPr lvl="1"/>
            <a:endParaRPr lang="de-DE" sz="2400" dirty="0"/>
          </a:p>
        </p:txBody>
      </p:sp>
      <p:pic>
        <p:nvPicPr>
          <p:cNvPr id="4" name="Bild 3" descr="Jonas-Jonasson+Der-Hundertjährige-der-aus-dem-Fenster-stieg-und-verschw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818" y="2520191"/>
            <a:ext cx="2929799" cy="4069165"/>
          </a:xfrm>
          <a:prstGeom prst="rect">
            <a:avLst/>
          </a:prstGeom>
        </p:spPr>
      </p:pic>
    </p:spTree>
    <p:extLst>
      <p:ext uri="{BB962C8B-B14F-4D97-AF65-F5344CB8AC3E}">
        <p14:creationId xmlns:p14="http://schemas.microsoft.com/office/powerpoint/2010/main" val="914586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1280" y="257269"/>
            <a:ext cx="8041440" cy="1442674"/>
          </a:xfrm>
        </p:spPr>
        <p:txBody>
          <a:bodyPr/>
          <a:lstStyle/>
          <a:p>
            <a:r>
              <a:rPr lang="de-DE" sz="4400" dirty="0" smtClean="0">
                <a:latin typeface="Avenir Black"/>
                <a:cs typeface="Avenir Black"/>
              </a:rPr>
              <a:t>8. Musik</a:t>
            </a:r>
            <a:endParaRPr lang="de-DE" sz="4400" dirty="0">
              <a:latin typeface="Avenir Black"/>
              <a:cs typeface="Avenir Black"/>
            </a:endParaRPr>
          </a:p>
        </p:txBody>
      </p:sp>
      <p:sp>
        <p:nvSpPr>
          <p:cNvPr id="3" name="Inhaltsplatzhalter 2"/>
          <p:cNvSpPr>
            <a:spLocks noGrp="1"/>
          </p:cNvSpPr>
          <p:nvPr>
            <p:ph idx="1"/>
          </p:nvPr>
        </p:nvSpPr>
        <p:spPr>
          <a:xfrm>
            <a:off x="838200" y="1530388"/>
            <a:ext cx="7467600" cy="3951337"/>
          </a:xfrm>
        </p:spPr>
        <p:txBody>
          <a:bodyPr/>
          <a:lstStyle/>
          <a:p>
            <a:pPr lvl="1"/>
            <a:r>
              <a:rPr lang="de-DE" sz="2400" dirty="0" smtClean="0"/>
              <a:t>Male einen C-Schlüssel (Altschlüssel/Tenorschlüssel)!</a:t>
            </a:r>
            <a:endParaRPr lang="de-DE" sz="2400" dirty="0"/>
          </a:p>
        </p:txBody>
      </p:sp>
      <p:pic>
        <p:nvPicPr>
          <p:cNvPr id="4" name="Bild 3" descr="71210921-musik-violinschlüssel-zeichen-g-clef-flache-stil-schwarze-ikone-auf-weiß-.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670" y="2240868"/>
            <a:ext cx="3962400" cy="3962400"/>
          </a:xfrm>
          <a:prstGeom prst="rect">
            <a:avLst/>
          </a:prstGeom>
        </p:spPr>
      </p:pic>
    </p:spTree>
    <p:extLst>
      <p:ext uri="{BB962C8B-B14F-4D97-AF65-F5344CB8AC3E}">
        <p14:creationId xmlns:p14="http://schemas.microsoft.com/office/powerpoint/2010/main" val="339199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9. Film</a:t>
            </a:r>
            <a:endParaRPr lang="de-DE" dirty="0">
              <a:latin typeface="Avenir Black"/>
              <a:cs typeface="Avenir Black"/>
            </a:endParaRPr>
          </a:p>
        </p:txBody>
      </p:sp>
      <p:sp>
        <p:nvSpPr>
          <p:cNvPr id="3" name="Inhaltsplatzhalter 2"/>
          <p:cNvSpPr>
            <a:spLocks noGrp="1"/>
          </p:cNvSpPr>
          <p:nvPr>
            <p:ph idx="1"/>
          </p:nvPr>
        </p:nvSpPr>
        <p:spPr>
          <a:xfrm>
            <a:off x="838200" y="1739565"/>
            <a:ext cx="7467600" cy="3951337"/>
          </a:xfrm>
        </p:spPr>
        <p:txBody>
          <a:bodyPr/>
          <a:lstStyle/>
          <a:p>
            <a:pPr marL="228600" lvl="1"/>
            <a:r>
              <a:rPr lang="de-DE" sz="2400" dirty="0" smtClean="0"/>
              <a:t>Welcher Regisseur war für „</a:t>
            </a:r>
            <a:r>
              <a:rPr lang="de-DE" sz="2400" dirty="0" err="1" smtClean="0"/>
              <a:t>Alone</a:t>
            </a:r>
            <a:r>
              <a:rPr lang="de-DE" sz="2400" dirty="0" smtClean="0"/>
              <a:t> in </a:t>
            </a:r>
            <a:r>
              <a:rPr lang="de-DE" sz="2400" dirty="0" err="1" smtClean="0"/>
              <a:t>the</a:t>
            </a:r>
            <a:r>
              <a:rPr lang="de-DE" sz="2400" dirty="0" smtClean="0"/>
              <a:t> Dark“, „</a:t>
            </a:r>
            <a:r>
              <a:rPr lang="de-DE" sz="2400" dirty="0" err="1" smtClean="0"/>
              <a:t>Blubbarella</a:t>
            </a:r>
            <a:r>
              <a:rPr lang="de-DE" sz="2400" dirty="0" smtClean="0"/>
              <a:t>“ oder „</a:t>
            </a:r>
            <a:r>
              <a:rPr lang="de-DE" sz="2400" dirty="0" err="1" smtClean="0"/>
              <a:t>Postal</a:t>
            </a:r>
            <a:r>
              <a:rPr lang="de-DE" sz="2400" dirty="0" smtClean="0"/>
              <a:t>“ zuständig und gilt als einer der schlechtesten Regisseure der Welt?</a:t>
            </a:r>
          </a:p>
          <a:p>
            <a:pPr marL="493776" lvl="2"/>
            <a:r>
              <a:rPr lang="de-DE" dirty="0" smtClean="0"/>
              <a:t>Joel Schumacher</a:t>
            </a:r>
          </a:p>
          <a:p>
            <a:pPr marL="493776" lvl="2"/>
            <a:r>
              <a:rPr lang="de-DE" dirty="0" smtClean="0"/>
              <a:t>Christoph Schlingensief</a:t>
            </a:r>
          </a:p>
          <a:p>
            <a:pPr marL="493776" lvl="2"/>
            <a:r>
              <a:rPr lang="de-DE" dirty="0" smtClean="0"/>
              <a:t>Uwe Boll</a:t>
            </a:r>
            <a:endParaRPr lang="de-DE" dirty="0"/>
          </a:p>
          <a:p>
            <a:endParaRPr lang="de-DE" dirty="0"/>
          </a:p>
        </p:txBody>
      </p:sp>
      <p:pic>
        <p:nvPicPr>
          <p:cNvPr id="4" name="Bild 3" descr="Postal-2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844" y="2883362"/>
            <a:ext cx="2519820" cy="3779730"/>
          </a:xfrm>
          <a:prstGeom prst="rect">
            <a:avLst/>
          </a:prstGeom>
        </p:spPr>
      </p:pic>
      <p:pic>
        <p:nvPicPr>
          <p:cNvPr id="6" name="Bild 5" descr="original-film-titel-allein-in-der-dunkelheit-englischer-titel-allein-in-der-dunkelheit-regisseur-uwe-boll-jahr-2005-quelle-lions-gate-filmsalbum-p1h0m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986" y="3730066"/>
            <a:ext cx="1664089" cy="2487186"/>
          </a:xfrm>
          <a:prstGeom prst="rect">
            <a:avLst/>
          </a:prstGeom>
        </p:spPr>
      </p:pic>
    </p:spTree>
    <p:extLst>
      <p:ext uri="{BB962C8B-B14F-4D97-AF65-F5344CB8AC3E}">
        <p14:creationId xmlns:p14="http://schemas.microsoft.com/office/powerpoint/2010/main" val="3955942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1280" y="302093"/>
            <a:ext cx="8041440" cy="1442674"/>
          </a:xfrm>
        </p:spPr>
        <p:txBody>
          <a:bodyPr/>
          <a:lstStyle/>
          <a:p>
            <a:r>
              <a:rPr lang="de-DE" dirty="0" smtClean="0">
                <a:latin typeface="Avenir Black"/>
                <a:cs typeface="Avenir Black"/>
              </a:rPr>
              <a:t>10. Sport</a:t>
            </a:r>
            <a:endParaRPr lang="de-DE" dirty="0">
              <a:latin typeface="Avenir Black"/>
              <a:cs typeface="Avenir Black"/>
            </a:endParaRPr>
          </a:p>
        </p:txBody>
      </p:sp>
      <p:sp>
        <p:nvSpPr>
          <p:cNvPr id="3" name="Inhaltsplatzhalter 2"/>
          <p:cNvSpPr>
            <a:spLocks noGrp="1"/>
          </p:cNvSpPr>
          <p:nvPr>
            <p:ph idx="1"/>
          </p:nvPr>
        </p:nvSpPr>
        <p:spPr>
          <a:xfrm>
            <a:off x="838200" y="1753771"/>
            <a:ext cx="7467600" cy="3951337"/>
          </a:xfrm>
        </p:spPr>
        <p:txBody>
          <a:bodyPr/>
          <a:lstStyle/>
          <a:p>
            <a:pPr lvl="0"/>
            <a:r>
              <a:rPr lang="de-DE" dirty="0" smtClean="0"/>
              <a:t>Ordne AUFSTEIGEND nach </a:t>
            </a:r>
            <a:r>
              <a:rPr lang="de-DE" dirty="0" smtClean="0"/>
              <a:t>Gehältern (Stand Forbes-Liste 2020, also zwischen Juni 2019 und Juni 2020, inklusive Werbeeinnahmen): </a:t>
            </a:r>
            <a:br>
              <a:rPr lang="de-DE" dirty="0" smtClean="0"/>
            </a:br>
            <a:endParaRPr lang="de-DE" dirty="0" smtClean="0"/>
          </a:p>
          <a:p>
            <a:pPr lvl="1"/>
            <a:r>
              <a:rPr lang="de-DE" dirty="0" err="1" smtClean="0"/>
              <a:t>Lebron</a:t>
            </a:r>
            <a:r>
              <a:rPr lang="de-DE" dirty="0" smtClean="0"/>
              <a:t> James, </a:t>
            </a:r>
            <a:endParaRPr lang="de-DE" dirty="0" smtClean="0"/>
          </a:p>
          <a:p>
            <a:pPr lvl="1"/>
            <a:r>
              <a:rPr lang="de-DE" dirty="0" err="1" smtClean="0"/>
              <a:t>Neymar</a:t>
            </a:r>
            <a:r>
              <a:rPr lang="de-DE" dirty="0" smtClean="0"/>
              <a:t>, </a:t>
            </a:r>
            <a:endParaRPr lang="de-DE" dirty="0" smtClean="0"/>
          </a:p>
          <a:p>
            <a:pPr lvl="1"/>
            <a:r>
              <a:rPr lang="de-DE" dirty="0" smtClean="0"/>
              <a:t>Roger </a:t>
            </a:r>
            <a:r>
              <a:rPr lang="de-DE" dirty="0" err="1" smtClean="0"/>
              <a:t>Federer</a:t>
            </a:r>
            <a:r>
              <a:rPr lang="de-DE" dirty="0"/>
              <a:t>.</a:t>
            </a:r>
          </a:p>
          <a:p>
            <a:endParaRPr lang="de-DE" dirty="0"/>
          </a:p>
        </p:txBody>
      </p:sp>
    </p:spTree>
    <p:extLst>
      <p:ext uri="{BB962C8B-B14F-4D97-AF65-F5344CB8AC3E}">
        <p14:creationId xmlns:p14="http://schemas.microsoft.com/office/powerpoint/2010/main" val="67860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linds(horizontal)">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0104" y="710664"/>
            <a:ext cx="8041440" cy="1442674"/>
          </a:xfrm>
        </p:spPr>
        <p:txBody>
          <a:bodyPr/>
          <a:lstStyle/>
          <a:p>
            <a:r>
              <a:rPr lang="de-DE" dirty="0" smtClean="0"/>
              <a:t>PAUSE</a:t>
            </a:r>
            <a:endParaRPr lang="de-DE" dirty="0"/>
          </a:p>
        </p:txBody>
      </p:sp>
      <p:pic>
        <p:nvPicPr>
          <p:cNvPr id="4" name="Inhaltsplatzhalter 3" descr="62648.600x450.jpeg"/>
          <p:cNvPicPr>
            <a:picLocks noGrp="1" noChangeAspect="1"/>
          </p:cNvPicPr>
          <p:nvPr>
            <p:ph idx="1"/>
          </p:nvPr>
        </p:nvPicPr>
        <p:blipFill>
          <a:blip r:embed="rId2">
            <a:alphaModFix amt="23000"/>
            <a:extLst>
              <a:ext uri="{28A0092B-C50C-407E-A947-70E740481C1C}">
                <a14:useLocalDpi xmlns:a14="http://schemas.microsoft.com/office/drawing/2010/main" val="0"/>
              </a:ext>
            </a:extLst>
          </a:blip>
          <a:srcRect t="14725" b="14725"/>
          <a:stretch>
            <a:fillRect/>
          </a:stretch>
        </p:blipFill>
        <p:spPr>
          <a:xfrm>
            <a:off x="0" y="418352"/>
            <a:ext cx="9144000" cy="5931647"/>
          </a:xfrm>
        </p:spPr>
      </p:pic>
    </p:spTree>
    <p:extLst>
      <p:ext uri="{BB962C8B-B14F-4D97-AF65-F5344CB8AC3E}">
        <p14:creationId xmlns:p14="http://schemas.microsoft.com/office/powerpoint/2010/main" val="3356768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3">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Auflösung erste Runde</a:t>
            </a:r>
            <a:endParaRPr lang="de-DE" dirty="0">
              <a:latin typeface="Avenir Black"/>
              <a:cs typeface="Avenir Black"/>
            </a:endParaRPr>
          </a:p>
        </p:txBody>
      </p:sp>
      <p:sp>
        <p:nvSpPr>
          <p:cNvPr id="3" name="Inhaltsplatzhalter 2"/>
          <p:cNvSpPr>
            <a:spLocks noGrp="1"/>
          </p:cNvSpPr>
          <p:nvPr>
            <p:ph idx="1"/>
          </p:nvPr>
        </p:nvSpPr>
        <p:spPr>
          <a:xfrm>
            <a:off x="838200" y="1658472"/>
            <a:ext cx="7467600" cy="4616822"/>
          </a:xfrm>
        </p:spPr>
        <p:txBody>
          <a:bodyPr>
            <a:normAutofit/>
          </a:bodyPr>
          <a:lstStyle/>
          <a:p>
            <a:pPr marL="457200" indent="-457200">
              <a:buFont typeface="+mj-lt"/>
              <a:buAutoNum type="arabicPeriod"/>
            </a:pPr>
            <a:r>
              <a:rPr lang="de-DE" sz="2000" dirty="0" smtClean="0"/>
              <a:t>86 </a:t>
            </a:r>
            <a:r>
              <a:rPr lang="de-DE" sz="2000" dirty="0" err="1" smtClean="0"/>
              <a:t>Veedel</a:t>
            </a:r>
            <a:endParaRPr lang="de-DE" sz="2000" dirty="0" smtClean="0"/>
          </a:p>
          <a:p>
            <a:pPr marL="457200" indent="-457200">
              <a:buFont typeface="+mj-lt"/>
              <a:buAutoNum type="arabicPeriod"/>
            </a:pPr>
            <a:r>
              <a:rPr lang="de-DE" sz="2000" dirty="0" smtClean="0"/>
              <a:t>Gefährliche Geliebte, IQ84, Naokos Lächeln, Wilde Schafsjagd</a:t>
            </a:r>
          </a:p>
          <a:p>
            <a:pPr marL="457200" indent="-457200">
              <a:buFont typeface="+mj-lt"/>
              <a:buAutoNum type="arabicPeriod"/>
            </a:pPr>
            <a:r>
              <a:rPr lang="de-DE" sz="2000" dirty="0" smtClean="0"/>
              <a:t>Türkische Marsch von Wolfgang Amadeus Mozart</a:t>
            </a:r>
          </a:p>
          <a:p>
            <a:pPr marL="457200" indent="-457200">
              <a:buFont typeface="+mj-lt"/>
              <a:buAutoNum type="arabicPeriod"/>
            </a:pPr>
            <a:r>
              <a:rPr lang="de-DE" sz="2000" dirty="0" smtClean="0"/>
              <a:t>Er stirbt an einer giftigen Pflanze, die er für essbar hielt</a:t>
            </a:r>
          </a:p>
          <a:p>
            <a:pPr marL="457200" indent="-457200">
              <a:buFont typeface="+mj-lt"/>
              <a:buAutoNum type="arabicPeriod"/>
            </a:pPr>
            <a:r>
              <a:rPr lang="de-DE" sz="2000" dirty="0" smtClean="0"/>
              <a:t>Doppelzug, bei dem König und Turm getauscht werden</a:t>
            </a:r>
          </a:p>
          <a:p>
            <a:pPr marL="457200" indent="-457200">
              <a:buFont typeface="+mj-lt"/>
              <a:buAutoNum type="arabicPeriod"/>
            </a:pPr>
            <a:r>
              <a:rPr lang="de-DE" sz="2000" dirty="0" smtClean="0"/>
              <a:t>2 Euro</a:t>
            </a:r>
          </a:p>
          <a:p>
            <a:pPr marL="457200" indent="-457200">
              <a:buFont typeface="+mj-lt"/>
              <a:buAutoNum type="arabicPeriod"/>
            </a:pPr>
            <a:r>
              <a:rPr lang="de-DE" sz="2000" dirty="0" smtClean="0"/>
              <a:t>Sprengstoffexperte, Spion, Berichterstatter</a:t>
            </a:r>
            <a:endParaRPr lang="de-DE" sz="2000" dirty="0" smtClean="0"/>
          </a:p>
          <a:p>
            <a:pPr marL="457200" indent="-457200">
              <a:buFont typeface="+mj-lt"/>
              <a:buAutoNum type="arabicPeriod"/>
            </a:pPr>
            <a:r>
              <a:rPr lang="de-DE" sz="2000" dirty="0" smtClean="0"/>
              <a:t>Das hier ist ein C-Schlüssel</a:t>
            </a:r>
            <a:r>
              <a:rPr lang="de-DE" sz="2000" dirty="0" smtClean="0">
                <a:sym typeface="Wingdings"/>
              </a:rPr>
              <a:t></a:t>
            </a:r>
          </a:p>
          <a:p>
            <a:pPr marL="457200" indent="-457200">
              <a:buFont typeface="+mj-lt"/>
              <a:buAutoNum type="arabicPeriod"/>
            </a:pPr>
            <a:r>
              <a:rPr lang="de-DE" sz="2000" dirty="0" smtClean="0"/>
              <a:t>Uwe Boll</a:t>
            </a:r>
          </a:p>
          <a:p>
            <a:pPr marL="457200" indent="-457200">
              <a:buFont typeface="+mj-lt"/>
              <a:buAutoNum type="arabicPeriod"/>
            </a:pPr>
            <a:r>
              <a:rPr lang="de-DE" sz="2000" dirty="0" err="1" smtClean="0"/>
              <a:t>Lebron</a:t>
            </a:r>
            <a:r>
              <a:rPr lang="de-DE" sz="2000" dirty="0" smtClean="0"/>
              <a:t> </a:t>
            </a:r>
            <a:r>
              <a:rPr lang="de-DE" sz="2000" dirty="0"/>
              <a:t>James (88 </a:t>
            </a:r>
            <a:r>
              <a:rPr lang="de-DE" sz="2000" dirty="0" smtClean="0"/>
              <a:t>Millionen), </a:t>
            </a:r>
            <a:r>
              <a:rPr lang="de-DE" sz="2000" dirty="0" err="1"/>
              <a:t>Neymar</a:t>
            </a:r>
            <a:r>
              <a:rPr lang="de-DE" sz="2000" dirty="0"/>
              <a:t> (95 Millionen) </a:t>
            </a:r>
            <a:r>
              <a:rPr lang="de-DE" sz="2000" dirty="0" smtClean="0"/>
              <a:t>Roger </a:t>
            </a:r>
            <a:r>
              <a:rPr lang="de-DE" sz="2000" dirty="0" err="1" smtClean="0"/>
              <a:t>Federer</a:t>
            </a:r>
            <a:r>
              <a:rPr lang="de-DE" sz="2000" dirty="0" smtClean="0"/>
              <a:t> (106 Mill.)</a:t>
            </a:r>
          </a:p>
          <a:p>
            <a:pPr marL="457200" indent="-457200">
              <a:buFont typeface="+mj-lt"/>
              <a:buAutoNum type="arabicPeriod"/>
            </a:pPr>
            <a:endParaRPr lang="de-DE" sz="2000" dirty="0" smtClean="0"/>
          </a:p>
          <a:p>
            <a:pPr marL="457200" indent="-457200">
              <a:buFont typeface="+mj-lt"/>
              <a:buAutoNum type="arabicPeriod"/>
            </a:pPr>
            <a:endParaRPr lang="de-DE" sz="2000" dirty="0" smtClean="0"/>
          </a:p>
          <a:p>
            <a:pPr marL="457200" indent="-457200">
              <a:buFont typeface="+mj-lt"/>
              <a:buAutoNum type="arabicPeriod"/>
            </a:pPr>
            <a:endParaRPr lang="de-DE" sz="2000" dirty="0" smtClean="0"/>
          </a:p>
        </p:txBody>
      </p:sp>
      <p:pic>
        <p:nvPicPr>
          <p:cNvPr id="4" name="Bild 3" descr="Altschluess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969" y="4188370"/>
            <a:ext cx="579268" cy="827805"/>
          </a:xfrm>
          <a:prstGeom prst="rect">
            <a:avLst/>
          </a:prstGeom>
        </p:spPr>
      </p:pic>
    </p:spTree>
    <p:extLst>
      <p:ext uri="{BB962C8B-B14F-4D97-AF65-F5344CB8AC3E}">
        <p14:creationId xmlns:p14="http://schemas.microsoft.com/office/powerpoint/2010/main" val="2156455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1000"/>
                                        <p:tgtEl>
                                          <p:spTgt spid="3">
                                            <p:txEl>
                                              <p:pRg st="6" end="6"/>
                                            </p:txEl>
                                          </p:spTgt>
                                        </p:tgtEl>
                                      </p:cBhvr>
                                    </p:animEffect>
                                    <p:anim calcmode="lin" valueType="num">
                                      <p:cBhvr>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1000"/>
                                        <p:tgtEl>
                                          <p:spTgt spid="3">
                                            <p:txEl>
                                              <p:pRg st="7" end="7"/>
                                            </p:txEl>
                                          </p:spTgt>
                                        </p:tgtEl>
                                      </p:cBhvr>
                                    </p:animEffect>
                                    <p:anim calcmode="lin" valueType="num">
                                      <p:cBhvr>
                                        <p:cTn id="6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fade">
                                      <p:cBhvr>
                                        <p:cTn id="71" dur="1000"/>
                                        <p:tgtEl>
                                          <p:spTgt spid="3">
                                            <p:txEl>
                                              <p:pRg st="8" end="8"/>
                                            </p:txEl>
                                          </p:spTgt>
                                        </p:tgtEl>
                                      </p:cBhvr>
                                    </p:animEffect>
                                    <p:anim calcmode="lin" valueType="num">
                                      <p:cBhvr>
                                        <p:cTn id="7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xEl>
                                              <p:pRg st="9" end="9"/>
                                            </p:txEl>
                                          </p:spTgt>
                                        </p:tgtEl>
                                        <p:attrNameLst>
                                          <p:attrName>style.visibility</p:attrName>
                                        </p:attrNameLst>
                                      </p:cBhvr>
                                      <p:to>
                                        <p:strVal val="visible"/>
                                      </p:to>
                                    </p:set>
                                    <p:animEffect transition="in" filter="fade">
                                      <p:cBhvr>
                                        <p:cTn id="78" dur="1000"/>
                                        <p:tgtEl>
                                          <p:spTgt spid="3">
                                            <p:txEl>
                                              <p:pRg st="9" end="9"/>
                                            </p:txEl>
                                          </p:spTgt>
                                        </p:tgtEl>
                                      </p:cBhvr>
                                    </p:animEffect>
                                    <p:anim calcmode="lin" valueType="num">
                                      <p:cBhvr>
                                        <p:cTn id="7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haus_unkelbach-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15651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Zwischenstand</a:t>
            </a:r>
            <a:endParaRPr lang="de-DE" b="1" dirty="0"/>
          </a:p>
        </p:txBody>
      </p:sp>
      <p:sp>
        <p:nvSpPr>
          <p:cNvPr id="3" name="Inhaltsplatzhalter 2"/>
          <p:cNvSpPr>
            <a:spLocks noGrp="1"/>
          </p:cNvSpPr>
          <p:nvPr>
            <p:ph idx="1"/>
          </p:nvPr>
        </p:nvSpPr>
        <p:spPr>
          <a:xfrm>
            <a:off x="838200" y="1801180"/>
            <a:ext cx="7467600" cy="3951337"/>
          </a:xfrm>
        </p:spPr>
        <p:txBody>
          <a:bodyPr>
            <a:normAutofit/>
          </a:bodyPr>
          <a:lstStyle/>
          <a:p>
            <a:endParaRPr lang="de-DE" sz="2000" dirty="0" smtClean="0"/>
          </a:p>
          <a:p>
            <a:endParaRPr lang="de-DE" sz="2000" dirty="0" smtClean="0"/>
          </a:p>
          <a:p>
            <a:endParaRPr lang="de-DE" sz="2000" dirty="0" smtClean="0"/>
          </a:p>
          <a:p>
            <a:endParaRPr lang="de-DE" sz="2000" dirty="0"/>
          </a:p>
          <a:p>
            <a:endParaRPr lang="de-DE" sz="2000" dirty="0" smtClean="0"/>
          </a:p>
        </p:txBody>
      </p:sp>
    </p:spTree>
    <p:extLst>
      <p:ext uri="{BB962C8B-B14F-4D97-AF65-F5344CB8AC3E}">
        <p14:creationId xmlns:p14="http://schemas.microsoft.com/office/powerpoint/2010/main" val="15165061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2018-xmas-unkelbach-16.jpg"/>
          <p:cNvPicPr>
            <a:picLocks noChangeAspect="1"/>
          </p:cNvPicPr>
          <p:nvPr/>
        </p:nvPicPr>
        <p:blipFill>
          <a:blip r:embed="rId4">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11. Köln</a:t>
            </a:r>
            <a:endParaRPr lang="de-DE" dirty="0">
              <a:latin typeface="Avenir Black"/>
              <a:cs typeface="Avenir Black"/>
            </a:endParaRPr>
          </a:p>
        </p:txBody>
      </p:sp>
      <p:sp>
        <p:nvSpPr>
          <p:cNvPr id="3" name="Inhaltsplatzhalter 2"/>
          <p:cNvSpPr>
            <a:spLocks noGrp="1"/>
          </p:cNvSpPr>
          <p:nvPr>
            <p:ph idx="1"/>
          </p:nvPr>
        </p:nvSpPr>
        <p:spPr>
          <a:xfrm>
            <a:off x="838200" y="1646567"/>
            <a:ext cx="7467600" cy="3951337"/>
          </a:xfrm>
        </p:spPr>
        <p:txBody>
          <a:bodyPr/>
          <a:lstStyle/>
          <a:p>
            <a:pPr lvl="1"/>
            <a:r>
              <a:rPr lang="de-DE" sz="2400" dirty="0" smtClean="0"/>
              <a:t>Welcher berühmte Büttenredner ist hier zu hören?</a:t>
            </a:r>
            <a:endParaRPr lang="de-DE" sz="2400" dirty="0"/>
          </a:p>
          <a:p>
            <a:pPr lvl="0"/>
            <a:endParaRPr lang="de-DE" dirty="0"/>
          </a:p>
        </p:txBody>
      </p:sp>
      <p:pic>
        <p:nvPicPr>
          <p:cNvPr id="6" name="Et_Botterblömche-Karneval_in_Köl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1011" y="3022600"/>
            <a:ext cx="812800" cy="812800"/>
          </a:xfrm>
          <a:prstGeom prst="rect">
            <a:avLst/>
          </a:prstGeom>
        </p:spPr>
      </p:pic>
      <p:pic>
        <p:nvPicPr>
          <p:cNvPr id="5" name="Bild 4" descr="Buett_056c58e34d9291c3ca1e1b9374d57d1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9624" y="2869584"/>
            <a:ext cx="5653096" cy="3219124"/>
          </a:xfrm>
          <a:prstGeom prst="rect">
            <a:avLst/>
          </a:prstGeom>
        </p:spPr>
      </p:pic>
    </p:spTree>
    <p:extLst>
      <p:ext uri="{BB962C8B-B14F-4D97-AF65-F5344CB8AC3E}">
        <p14:creationId xmlns:p14="http://schemas.microsoft.com/office/powerpoint/2010/main" val="3267342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6368"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sz="4400" dirty="0" smtClean="0">
                <a:latin typeface="Avenir Black"/>
                <a:cs typeface="Avenir Black"/>
              </a:rPr>
              <a:t>12. Bücher und Wörter</a:t>
            </a:r>
            <a:endParaRPr lang="de-DE" sz="4400" dirty="0">
              <a:latin typeface="Avenir Black"/>
              <a:cs typeface="Avenir Black"/>
            </a:endParaRPr>
          </a:p>
        </p:txBody>
      </p:sp>
      <p:sp>
        <p:nvSpPr>
          <p:cNvPr id="3" name="Inhaltsplatzhalter 2"/>
          <p:cNvSpPr>
            <a:spLocks noGrp="1"/>
          </p:cNvSpPr>
          <p:nvPr>
            <p:ph idx="1"/>
          </p:nvPr>
        </p:nvSpPr>
        <p:spPr>
          <a:xfrm>
            <a:off x="670809" y="1610296"/>
            <a:ext cx="7467600" cy="3951337"/>
          </a:xfrm>
        </p:spPr>
        <p:txBody>
          <a:bodyPr/>
          <a:lstStyle/>
          <a:p>
            <a:pPr lvl="1"/>
            <a:r>
              <a:rPr lang="de-DE" sz="2000" dirty="0" smtClean="0"/>
              <a:t>Aus welchem Buch stammt folgender erster Satz: </a:t>
            </a:r>
            <a:r>
              <a:rPr lang="de-DE" sz="2000" i="1" dirty="0" smtClean="0"/>
              <a:t>„Im 18. Jhd. lebte in Frankreich ein Mann, der zu den genialsten und abscheulichsten Gestalten dieser an genialen und abscheulichen Gestalten nicht armen Epoche gehörte.“</a:t>
            </a:r>
            <a:endParaRPr lang="de-DE" sz="1700" i="1" dirty="0"/>
          </a:p>
          <a:p>
            <a:endParaRPr lang="de-DE" dirty="0"/>
          </a:p>
        </p:txBody>
      </p:sp>
      <p:pic>
        <p:nvPicPr>
          <p:cNvPr id="4" name="Bild 3" descr="symbolbild-buch-veroeffentlich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805" y="2990794"/>
            <a:ext cx="5837630" cy="3283667"/>
          </a:xfrm>
          <a:prstGeom prst="rect">
            <a:avLst/>
          </a:prstGeom>
        </p:spPr>
      </p:pic>
    </p:spTree>
    <p:extLst>
      <p:ext uri="{BB962C8B-B14F-4D97-AF65-F5344CB8AC3E}">
        <p14:creationId xmlns:p14="http://schemas.microsoft.com/office/powerpoint/2010/main" val="3919130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13. Musik</a:t>
            </a:r>
            <a:endParaRPr lang="de-DE" dirty="0">
              <a:latin typeface="Avenir Black"/>
              <a:cs typeface="Avenir Black"/>
            </a:endParaRPr>
          </a:p>
        </p:txBody>
      </p:sp>
      <p:sp>
        <p:nvSpPr>
          <p:cNvPr id="3" name="Inhaltsplatzhalter 2"/>
          <p:cNvSpPr>
            <a:spLocks noGrp="1"/>
          </p:cNvSpPr>
          <p:nvPr>
            <p:ph idx="1"/>
          </p:nvPr>
        </p:nvSpPr>
        <p:spPr/>
        <p:txBody>
          <a:bodyPr/>
          <a:lstStyle/>
          <a:p>
            <a:pPr lvl="1"/>
            <a:r>
              <a:rPr lang="de-DE" dirty="0"/>
              <a:t>Ordne nach Anzahl der verkauften </a:t>
            </a:r>
            <a:r>
              <a:rPr lang="de-DE" dirty="0" smtClean="0"/>
              <a:t>Exemplare (</a:t>
            </a:r>
            <a:r>
              <a:rPr lang="de-DE" dirty="0" err="1" smtClean="0"/>
              <a:t>CD‘s</a:t>
            </a:r>
            <a:r>
              <a:rPr lang="de-DE" dirty="0" smtClean="0"/>
              <a:t> und Vinyls, KEINE Streaming-Klicks) </a:t>
            </a:r>
            <a:r>
              <a:rPr lang="de-DE" dirty="0"/>
              <a:t>folgender </a:t>
            </a:r>
            <a:r>
              <a:rPr lang="de-DE" dirty="0" smtClean="0"/>
              <a:t>Alben: </a:t>
            </a:r>
            <a:br>
              <a:rPr lang="de-DE" dirty="0" smtClean="0"/>
            </a:br>
            <a:endParaRPr lang="de-DE" dirty="0" smtClean="0"/>
          </a:p>
          <a:p>
            <a:pPr lvl="2"/>
            <a:r>
              <a:rPr lang="de-DE" dirty="0" err="1" smtClean="0"/>
              <a:t>One</a:t>
            </a:r>
            <a:r>
              <a:rPr lang="de-DE" dirty="0" smtClean="0"/>
              <a:t> </a:t>
            </a:r>
            <a:r>
              <a:rPr lang="de-DE" dirty="0" smtClean="0"/>
              <a:t>(Beatles)</a:t>
            </a:r>
            <a:endParaRPr lang="de-DE" dirty="0" smtClean="0"/>
          </a:p>
          <a:p>
            <a:pPr lvl="2"/>
            <a:r>
              <a:rPr lang="de-DE" dirty="0" err="1" smtClean="0"/>
              <a:t>Believe</a:t>
            </a:r>
            <a:r>
              <a:rPr lang="de-DE" dirty="0" smtClean="0"/>
              <a:t> </a:t>
            </a:r>
            <a:r>
              <a:rPr lang="de-DE" dirty="0" smtClean="0"/>
              <a:t>(Justin Bieber)</a:t>
            </a:r>
            <a:endParaRPr lang="de-DE" dirty="0" smtClean="0"/>
          </a:p>
          <a:p>
            <a:pPr lvl="2"/>
            <a:r>
              <a:rPr lang="de-DE" dirty="0" smtClean="0"/>
              <a:t>Dark Side </a:t>
            </a:r>
            <a:r>
              <a:rPr lang="de-DE" dirty="0" err="1" smtClean="0"/>
              <a:t>of</a:t>
            </a:r>
            <a:r>
              <a:rPr lang="de-DE" dirty="0" smtClean="0"/>
              <a:t> </a:t>
            </a:r>
            <a:r>
              <a:rPr lang="de-DE" dirty="0" err="1" smtClean="0"/>
              <a:t>the</a:t>
            </a:r>
            <a:r>
              <a:rPr lang="de-DE" dirty="0" smtClean="0"/>
              <a:t> </a:t>
            </a:r>
            <a:r>
              <a:rPr lang="de-DE" dirty="0" smtClean="0"/>
              <a:t>Moon (Pink Floyd)</a:t>
            </a:r>
            <a:endParaRPr lang="de-DE" dirty="0" smtClean="0"/>
          </a:p>
          <a:p>
            <a:pPr lvl="2"/>
            <a:r>
              <a:rPr lang="de-DE" dirty="0" err="1" smtClean="0"/>
              <a:t>When</a:t>
            </a:r>
            <a:r>
              <a:rPr lang="de-DE" dirty="0" smtClean="0"/>
              <a:t> </a:t>
            </a:r>
            <a:r>
              <a:rPr lang="de-DE" dirty="0" err="1" smtClean="0"/>
              <a:t>we</a:t>
            </a:r>
            <a:r>
              <a:rPr lang="de-DE" dirty="0" smtClean="0"/>
              <a:t> all fall </a:t>
            </a:r>
            <a:r>
              <a:rPr lang="de-DE" dirty="0" err="1" smtClean="0"/>
              <a:t>asleep</a:t>
            </a:r>
            <a:r>
              <a:rPr lang="de-DE" dirty="0" smtClean="0"/>
              <a:t>, </a:t>
            </a:r>
            <a:r>
              <a:rPr lang="de-DE" dirty="0" err="1" smtClean="0"/>
              <a:t>where</a:t>
            </a:r>
            <a:r>
              <a:rPr lang="de-DE" dirty="0" smtClean="0"/>
              <a:t> do </a:t>
            </a:r>
            <a:r>
              <a:rPr lang="de-DE" dirty="0" err="1" smtClean="0"/>
              <a:t>we</a:t>
            </a:r>
            <a:r>
              <a:rPr lang="de-DE" dirty="0" smtClean="0"/>
              <a:t> </a:t>
            </a:r>
            <a:r>
              <a:rPr lang="de-DE" dirty="0" err="1" smtClean="0"/>
              <a:t>go</a:t>
            </a:r>
            <a:r>
              <a:rPr lang="de-DE" dirty="0" smtClean="0"/>
              <a:t>?</a:t>
            </a:r>
          </a:p>
          <a:p>
            <a:pPr lvl="2"/>
            <a:endParaRPr lang="de-DE" dirty="0"/>
          </a:p>
          <a:p>
            <a:pPr lvl="1"/>
            <a:endParaRPr lang="de-DE" dirty="0" smtClean="0"/>
          </a:p>
          <a:p>
            <a:pPr lvl="1"/>
            <a:endParaRPr lang="de-DE" dirty="0" smtClean="0"/>
          </a:p>
          <a:p>
            <a:pPr lvl="1"/>
            <a:endParaRPr lang="de-DE" dirty="0"/>
          </a:p>
          <a:p>
            <a:endParaRPr lang="de-DE" dirty="0"/>
          </a:p>
        </p:txBody>
      </p:sp>
    </p:spTree>
    <p:extLst>
      <p:ext uri="{BB962C8B-B14F-4D97-AF65-F5344CB8AC3E}">
        <p14:creationId xmlns:p14="http://schemas.microsoft.com/office/powerpoint/2010/main" val="1379209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14. Film</a:t>
            </a:r>
            <a:endParaRPr lang="de-DE" dirty="0">
              <a:latin typeface="Avenir Black"/>
              <a:cs typeface="Avenir Black"/>
            </a:endParaRPr>
          </a:p>
        </p:txBody>
      </p:sp>
      <p:sp>
        <p:nvSpPr>
          <p:cNvPr id="3" name="Inhaltsplatzhalter 2"/>
          <p:cNvSpPr>
            <a:spLocks noGrp="1"/>
          </p:cNvSpPr>
          <p:nvPr>
            <p:ph idx="1"/>
          </p:nvPr>
        </p:nvSpPr>
        <p:spPr>
          <a:xfrm>
            <a:off x="838200" y="1729825"/>
            <a:ext cx="7467600" cy="3951337"/>
          </a:xfrm>
        </p:spPr>
        <p:txBody>
          <a:bodyPr/>
          <a:lstStyle/>
          <a:p>
            <a:pPr lvl="1"/>
            <a:r>
              <a:rPr lang="de-DE" sz="2400" dirty="0" smtClean="0"/>
              <a:t>Was ist das Lieblingsgetränk vom „</a:t>
            </a:r>
            <a:r>
              <a:rPr lang="de-DE" sz="2400" dirty="0" err="1" smtClean="0"/>
              <a:t>Dude</a:t>
            </a:r>
            <a:r>
              <a:rPr lang="de-DE" sz="2400" dirty="0" smtClean="0"/>
              <a:t>“?</a:t>
            </a:r>
            <a:endParaRPr lang="de-DE" sz="2400" dirty="0"/>
          </a:p>
          <a:p>
            <a:endParaRPr lang="de-DE" dirty="0"/>
          </a:p>
        </p:txBody>
      </p:sp>
      <p:pic>
        <p:nvPicPr>
          <p:cNvPr id="4" name="Bild 3" descr="giphy.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113" y="2723060"/>
            <a:ext cx="3471307" cy="3471307"/>
          </a:xfrm>
          <a:prstGeom prst="rect">
            <a:avLst/>
          </a:prstGeom>
        </p:spPr>
      </p:pic>
    </p:spTree>
    <p:extLst>
      <p:ext uri="{BB962C8B-B14F-4D97-AF65-F5344CB8AC3E}">
        <p14:creationId xmlns:p14="http://schemas.microsoft.com/office/powerpoint/2010/main" val="3700054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15. Sport</a:t>
            </a:r>
            <a:endParaRPr lang="de-DE" dirty="0">
              <a:latin typeface="Avenir Black"/>
              <a:cs typeface="Avenir Black"/>
            </a:endParaRPr>
          </a:p>
        </p:txBody>
      </p:sp>
      <p:sp>
        <p:nvSpPr>
          <p:cNvPr id="3" name="Inhaltsplatzhalter 2"/>
          <p:cNvSpPr>
            <a:spLocks noGrp="1"/>
          </p:cNvSpPr>
          <p:nvPr>
            <p:ph idx="1"/>
          </p:nvPr>
        </p:nvSpPr>
        <p:spPr>
          <a:xfrm>
            <a:off x="838200" y="1654975"/>
            <a:ext cx="7467600" cy="3951337"/>
          </a:xfrm>
        </p:spPr>
        <p:txBody>
          <a:bodyPr/>
          <a:lstStyle/>
          <a:p>
            <a:pPr lvl="1"/>
            <a:r>
              <a:rPr lang="de-DE" sz="2400" dirty="0" smtClean="0"/>
              <a:t>Was ist beim Fußball die sogenannte „falsche Neun“?</a:t>
            </a:r>
            <a:endParaRPr lang="de-DE" sz="2400" dirty="0"/>
          </a:p>
          <a:p>
            <a:endParaRPr lang="de-DE" dirty="0"/>
          </a:p>
        </p:txBody>
      </p:sp>
      <p:pic>
        <p:nvPicPr>
          <p:cNvPr id="4" name="Bild 3" descr="fehui.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055" y="3097099"/>
            <a:ext cx="5194300" cy="2730500"/>
          </a:xfrm>
          <a:prstGeom prst="rect">
            <a:avLst/>
          </a:prstGeom>
        </p:spPr>
      </p:pic>
    </p:spTree>
    <p:extLst>
      <p:ext uri="{BB962C8B-B14F-4D97-AF65-F5344CB8AC3E}">
        <p14:creationId xmlns:p14="http://schemas.microsoft.com/office/powerpoint/2010/main" val="2745086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1280" y="302093"/>
            <a:ext cx="8041440" cy="1442674"/>
          </a:xfrm>
        </p:spPr>
        <p:txBody>
          <a:bodyPr/>
          <a:lstStyle/>
          <a:p>
            <a:r>
              <a:rPr lang="de-DE" dirty="0" smtClean="0">
                <a:latin typeface="Avenir Black"/>
                <a:cs typeface="Avenir Black"/>
              </a:rPr>
              <a:t>16. Köln</a:t>
            </a:r>
            <a:endParaRPr lang="de-DE" dirty="0">
              <a:latin typeface="Avenir Black"/>
              <a:cs typeface="Avenir Black"/>
            </a:endParaRPr>
          </a:p>
        </p:txBody>
      </p:sp>
      <p:sp>
        <p:nvSpPr>
          <p:cNvPr id="3" name="Inhaltsplatzhalter 2"/>
          <p:cNvSpPr>
            <a:spLocks noGrp="1"/>
          </p:cNvSpPr>
          <p:nvPr>
            <p:ph idx="1"/>
          </p:nvPr>
        </p:nvSpPr>
        <p:spPr>
          <a:xfrm>
            <a:off x="838200" y="1838710"/>
            <a:ext cx="7467600" cy="3951337"/>
          </a:xfrm>
        </p:spPr>
        <p:txBody>
          <a:bodyPr/>
          <a:lstStyle/>
          <a:p>
            <a:pPr marL="228600" lvl="1"/>
            <a:r>
              <a:rPr lang="de-DE" dirty="0" smtClean="0"/>
              <a:t>Was ist in Köln der „</a:t>
            </a:r>
            <a:r>
              <a:rPr lang="de-DE" dirty="0" err="1" smtClean="0"/>
              <a:t>Kallendresser</a:t>
            </a:r>
            <a:r>
              <a:rPr lang="de-DE" dirty="0" smtClean="0"/>
              <a:t>“?</a:t>
            </a:r>
            <a:endParaRPr lang="de-DE" dirty="0"/>
          </a:p>
        </p:txBody>
      </p:sp>
      <p:pic>
        <p:nvPicPr>
          <p:cNvPr id="4" name="Bild 3" descr="DTG-Hero-Standorte-Köl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35" y="2780387"/>
            <a:ext cx="8548065" cy="3419226"/>
          </a:xfrm>
          <a:prstGeom prst="rect">
            <a:avLst/>
          </a:prstGeom>
        </p:spPr>
      </p:pic>
    </p:spTree>
    <p:extLst>
      <p:ext uri="{BB962C8B-B14F-4D97-AF65-F5344CB8AC3E}">
        <p14:creationId xmlns:p14="http://schemas.microsoft.com/office/powerpoint/2010/main" val="1435680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sz="4400" dirty="0" smtClean="0">
                <a:latin typeface="Avenir Black"/>
                <a:cs typeface="Avenir Black"/>
              </a:rPr>
              <a:t>17. Bücher und Wörter</a:t>
            </a:r>
            <a:endParaRPr lang="de-DE" sz="4400" dirty="0">
              <a:latin typeface="Avenir Black"/>
              <a:cs typeface="Avenir Black"/>
            </a:endParaRPr>
          </a:p>
        </p:txBody>
      </p:sp>
      <p:sp>
        <p:nvSpPr>
          <p:cNvPr id="3" name="Inhaltsplatzhalter 2"/>
          <p:cNvSpPr>
            <a:spLocks noGrp="1"/>
          </p:cNvSpPr>
          <p:nvPr>
            <p:ph idx="1"/>
          </p:nvPr>
        </p:nvSpPr>
        <p:spPr>
          <a:xfrm>
            <a:off x="838200" y="1729825"/>
            <a:ext cx="7467600" cy="3951337"/>
          </a:xfrm>
        </p:spPr>
        <p:txBody>
          <a:bodyPr/>
          <a:lstStyle/>
          <a:p>
            <a:r>
              <a:rPr lang="de-DE" dirty="0" smtClean="0"/>
              <a:t>Was bedeutet der Begriff „hanebüchen“?</a:t>
            </a:r>
          </a:p>
          <a:p>
            <a:endParaRPr lang="de-DE" dirty="0"/>
          </a:p>
          <a:p>
            <a:endParaRPr lang="de-DE" dirty="0"/>
          </a:p>
        </p:txBody>
      </p:sp>
      <p:pic>
        <p:nvPicPr>
          <p:cNvPr id="4" name="Bild 3" descr="Verwirrung-Mann-shutterstock_674613628-5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816" y="2322710"/>
            <a:ext cx="6350000" cy="4295010"/>
          </a:xfrm>
          <a:prstGeom prst="rect">
            <a:avLst/>
          </a:prstGeom>
        </p:spPr>
      </p:pic>
    </p:spTree>
    <p:extLst>
      <p:ext uri="{BB962C8B-B14F-4D97-AF65-F5344CB8AC3E}">
        <p14:creationId xmlns:p14="http://schemas.microsoft.com/office/powerpoint/2010/main" val="324862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1280" y="276666"/>
            <a:ext cx="8041440" cy="1442674"/>
          </a:xfrm>
        </p:spPr>
        <p:txBody>
          <a:bodyPr/>
          <a:lstStyle/>
          <a:p>
            <a:r>
              <a:rPr lang="de-DE" sz="4400" dirty="0" smtClean="0">
                <a:latin typeface="Avenir Black"/>
                <a:cs typeface="Avenir Black"/>
              </a:rPr>
              <a:t>18. Musik</a:t>
            </a:r>
            <a:endParaRPr lang="de-DE" sz="4400" dirty="0">
              <a:latin typeface="Avenir Black"/>
              <a:cs typeface="Avenir Black"/>
            </a:endParaRPr>
          </a:p>
        </p:txBody>
      </p:sp>
      <p:sp>
        <p:nvSpPr>
          <p:cNvPr id="3" name="Inhaltsplatzhalter 2"/>
          <p:cNvSpPr>
            <a:spLocks noGrp="1"/>
          </p:cNvSpPr>
          <p:nvPr>
            <p:ph idx="1"/>
          </p:nvPr>
        </p:nvSpPr>
        <p:spPr>
          <a:xfrm>
            <a:off x="838200" y="1536777"/>
            <a:ext cx="7467600" cy="3951337"/>
          </a:xfrm>
        </p:spPr>
        <p:txBody>
          <a:bodyPr/>
          <a:lstStyle/>
          <a:p>
            <a:pPr lvl="1"/>
            <a:r>
              <a:rPr lang="de-DE" sz="2400" dirty="0" smtClean="0"/>
              <a:t>Schätzfrage: </a:t>
            </a:r>
            <a:r>
              <a:rPr lang="de-DE" sz="2400" dirty="0" smtClean="0"/>
              <a:t>Wie viele Klicks hat </a:t>
            </a:r>
            <a:r>
              <a:rPr lang="de-DE" sz="2400" dirty="0" err="1" smtClean="0"/>
              <a:t>Whams</a:t>
            </a:r>
            <a:r>
              <a:rPr lang="de-DE" sz="2400" dirty="0" smtClean="0"/>
              <a:t> Weihnachtsklassiker „Last Christmas“ auf </a:t>
            </a:r>
            <a:r>
              <a:rPr lang="de-DE" sz="2400" dirty="0" err="1" smtClean="0"/>
              <a:t>Youtube</a:t>
            </a:r>
            <a:r>
              <a:rPr lang="de-DE" sz="2400" dirty="0" smtClean="0"/>
              <a:t>? (Toleranz +-20 Millionen)</a:t>
            </a:r>
            <a:r>
              <a:rPr lang="de-DE" sz="2400" dirty="0" smtClean="0"/>
              <a:t/>
            </a:r>
            <a:br>
              <a:rPr lang="de-DE" sz="2400" dirty="0" smtClean="0"/>
            </a:br>
            <a:r>
              <a:rPr lang="de-DE" sz="2400" dirty="0" smtClean="0"/>
              <a:t> </a:t>
            </a:r>
            <a:endParaRPr lang="de-DE" dirty="0"/>
          </a:p>
          <a:p>
            <a:endParaRPr lang="de-DE" dirty="0"/>
          </a:p>
        </p:txBody>
      </p:sp>
      <p:pic>
        <p:nvPicPr>
          <p:cNvPr id="4" name="Bild 3" descr="andrew-ridgeley-l-und-geo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783" y="2870777"/>
            <a:ext cx="6554981" cy="3681947"/>
          </a:xfrm>
          <a:prstGeom prst="rect">
            <a:avLst/>
          </a:prstGeom>
        </p:spPr>
      </p:pic>
    </p:spTree>
    <p:extLst>
      <p:ext uri="{BB962C8B-B14F-4D97-AF65-F5344CB8AC3E}">
        <p14:creationId xmlns:p14="http://schemas.microsoft.com/office/powerpoint/2010/main" val="4109952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19. Film</a:t>
            </a:r>
            <a:endParaRPr lang="de-DE" dirty="0">
              <a:latin typeface="Avenir Black"/>
              <a:cs typeface="Avenir Black"/>
            </a:endParaRPr>
          </a:p>
        </p:txBody>
      </p:sp>
      <p:sp>
        <p:nvSpPr>
          <p:cNvPr id="3" name="Inhaltsplatzhalter 2"/>
          <p:cNvSpPr>
            <a:spLocks noGrp="1"/>
          </p:cNvSpPr>
          <p:nvPr>
            <p:ph idx="1"/>
          </p:nvPr>
        </p:nvSpPr>
        <p:spPr>
          <a:xfrm>
            <a:off x="838200" y="1739565"/>
            <a:ext cx="7467600" cy="3951337"/>
          </a:xfrm>
        </p:spPr>
        <p:txBody>
          <a:bodyPr/>
          <a:lstStyle/>
          <a:p>
            <a:r>
              <a:rPr lang="de-DE" dirty="0" smtClean="0"/>
              <a:t>Ordne aufsteigend nach Alter der Feiertagsklassiker (Also den „neusten“ zuerst </a:t>
            </a:r>
            <a:r>
              <a:rPr lang="de-DE" dirty="0" smtClean="0"/>
              <a:t>und so weiter)</a:t>
            </a:r>
            <a:br>
              <a:rPr lang="de-DE" dirty="0" smtClean="0"/>
            </a:br>
            <a:endParaRPr lang="de-DE" dirty="0" smtClean="0"/>
          </a:p>
          <a:p>
            <a:pPr lvl="1"/>
            <a:r>
              <a:rPr lang="de-DE" dirty="0" smtClean="0"/>
              <a:t>Der kleine Lord</a:t>
            </a:r>
          </a:p>
          <a:p>
            <a:pPr lvl="1"/>
            <a:r>
              <a:rPr lang="de-DE" dirty="0" smtClean="0"/>
              <a:t>Weihnachten bei Hoppenstedts</a:t>
            </a:r>
          </a:p>
          <a:p>
            <a:pPr lvl="1"/>
            <a:r>
              <a:rPr lang="de-DE" dirty="0" smtClean="0"/>
              <a:t>Drei Haselnüsse für Aschenbrödel</a:t>
            </a:r>
          </a:p>
          <a:p>
            <a:pPr lvl="1"/>
            <a:endParaRPr lang="de-DE" dirty="0"/>
          </a:p>
        </p:txBody>
      </p:sp>
    </p:spTree>
    <p:extLst>
      <p:ext uri="{BB962C8B-B14F-4D97-AF65-F5344CB8AC3E}">
        <p14:creationId xmlns:p14="http://schemas.microsoft.com/office/powerpoint/2010/main" val="2488594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Wichtiger Hinweis</a:t>
            </a:r>
            <a:endParaRPr lang="de-DE" dirty="0">
              <a:latin typeface="Avenir Black"/>
              <a:cs typeface="Avenir Black"/>
            </a:endParaRPr>
          </a:p>
        </p:txBody>
      </p:sp>
      <p:sp>
        <p:nvSpPr>
          <p:cNvPr id="3" name="Inhaltsplatzhalter 2"/>
          <p:cNvSpPr>
            <a:spLocks noGrp="1"/>
          </p:cNvSpPr>
          <p:nvPr>
            <p:ph idx="1"/>
          </p:nvPr>
        </p:nvSpPr>
        <p:spPr>
          <a:xfrm>
            <a:off x="1464234" y="2142977"/>
            <a:ext cx="6258859" cy="2653141"/>
          </a:xfrm>
        </p:spPr>
        <p:txBody>
          <a:bodyPr>
            <a:normAutofit lnSpcReduction="10000"/>
          </a:bodyPr>
          <a:lstStyle/>
          <a:p>
            <a:r>
              <a:rPr lang="de-DE" dirty="0" smtClean="0"/>
              <a:t>Wir würden uns </a:t>
            </a:r>
            <a:r>
              <a:rPr lang="de-DE" dirty="0" smtClean="0"/>
              <a:t>am Ende über Feedback unter </a:t>
            </a:r>
            <a:r>
              <a:rPr lang="de-DE" dirty="0" smtClean="0">
                <a:hlinkClick r:id="rId3"/>
              </a:rPr>
              <a:t>kneipenquiz@hausunkelbach.de</a:t>
            </a:r>
            <a:r>
              <a:rPr lang="de-DE" dirty="0" smtClean="0"/>
              <a:t> freuen.</a:t>
            </a:r>
          </a:p>
          <a:p>
            <a:r>
              <a:rPr lang="de-DE" dirty="0" smtClean="0"/>
              <a:t>Aus Urheberrechtsgründen müssen wir darauf hinweisen, dass das Quiz ausschließlich zu privaten, unkommerziellen Zwecken genutzt werden darf </a:t>
            </a:r>
            <a:r>
              <a:rPr lang="de-DE" dirty="0" smtClean="0">
                <a:sym typeface="Wingdings"/>
              </a:rPr>
              <a:t></a:t>
            </a:r>
            <a:endParaRPr lang="de-DE" dirty="0" smtClean="0"/>
          </a:p>
        </p:txBody>
      </p:sp>
    </p:spTree>
    <p:extLst>
      <p:ext uri="{BB962C8B-B14F-4D97-AF65-F5344CB8AC3E}">
        <p14:creationId xmlns:p14="http://schemas.microsoft.com/office/powerpoint/2010/main" val="41570903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
                                        <p:tgtEl>
                                          <p:spTgt spid="3">
                                            <p:txEl>
                                              <p:pRg st="1" end="1"/>
                                            </p:txEl>
                                          </p:spTgt>
                                        </p:tgtEl>
                                      </p:cBhvr>
                                    </p:animEffect>
                                    <p:anim calcmode="lin" valueType="num">
                                      <p:cBhvr>
                                        <p:cTn id="17"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20. Sport</a:t>
            </a:r>
            <a:endParaRPr lang="de-DE" dirty="0">
              <a:latin typeface="Avenir Black"/>
              <a:cs typeface="Avenir Black"/>
            </a:endParaRPr>
          </a:p>
        </p:txBody>
      </p:sp>
      <p:sp>
        <p:nvSpPr>
          <p:cNvPr id="3" name="Inhaltsplatzhalter 2"/>
          <p:cNvSpPr>
            <a:spLocks noGrp="1"/>
          </p:cNvSpPr>
          <p:nvPr>
            <p:ph idx="1"/>
          </p:nvPr>
        </p:nvSpPr>
        <p:spPr>
          <a:xfrm>
            <a:off x="838200" y="1724623"/>
            <a:ext cx="7467600" cy="3951337"/>
          </a:xfrm>
        </p:spPr>
        <p:txBody>
          <a:bodyPr/>
          <a:lstStyle/>
          <a:p>
            <a:r>
              <a:rPr lang="de-DE" dirty="0" smtClean="0"/>
              <a:t>Nenne mir drei Yoga Figuren!</a:t>
            </a:r>
            <a:endParaRPr lang="de-DE" dirty="0"/>
          </a:p>
        </p:txBody>
      </p:sp>
      <p:pic>
        <p:nvPicPr>
          <p:cNvPr id="5" name="Bild 4" descr="ce668876a574e8d942ae8c2e4ee81d88.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953" y="2416032"/>
            <a:ext cx="6096000" cy="3429000"/>
          </a:xfrm>
          <a:prstGeom prst="rect">
            <a:avLst/>
          </a:prstGeom>
        </p:spPr>
      </p:pic>
    </p:spTree>
    <p:extLst>
      <p:ext uri="{BB962C8B-B14F-4D97-AF65-F5344CB8AC3E}">
        <p14:creationId xmlns:p14="http://schemas.microsoft.com/office/powerpoint/2010/main" val="2873363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62648.600x450.jpeg"/>
          <p:cNvPicPr>
            <a:picLocks noGrp="1" noChangeAspect="1"/>
          </p:cNvPicPr>
          <p:nvPr>
            <p:ph idx="1"/>
          </p:nvPr>
        </p:nvPicPr>
        <p:blipFill>
          <a:blip r:embed="rId2">
            <a:alphaModFix amt="23000"/>
            <a:extLst>
              <a:ext uri="{28A0092B-C50C-407E-A947-70E740481C1C}">
                <a14:useLocalDpi xmlns:a14="http://schemas.microsoft.com/office/drawing/2010/main" val="0"/>
              </a:ext>
            </a:extLst>
          </a:blip>
          <a:srcRect t="14725" b="14725"/>
          <a:stretch>
            <a:fillRect/>
          </a:stretch>
        </p:blipFill>
        <p:spPr>
          <a:xfrm>
            <a:off x="0" y="0"/>
            <a:ext cx="9144000" cy="6858000"/>
          </a:xfrm>
        </p:spPr>
      </p:pic>
      <p:sp>
        <p:nvSpPr>
          <p:cNvPr id="2" name="Titel 1"/>
          <p:cNvSpPr>
            <a:spLocks noGrp="1"/>
          </p:cNvSpPr>
          <p:nvPr>
            <p:ph type="title"/>
          </p:nvPr>
        </p:nvSpPr>
        <p:spPr>
          <a:xfrm>
            <a:off x="586193" y="1565433"/>
            <a:ext cx="8305351" cy="1963544"/>
          </a:xfrm>
        </p:spPr>
        <p:txBody>
          <a:bodyPr/>
          <a:lstStyle/>
          <a:p>
            <a:r>
              <a:rPr lang="de-DE" dirty="0" smtClean="0"/>
              <a:t>Pinkelpause und Zeit für ein Kölsch!</a:t>
            </a:r>
            <a:endParaRPr lang="de-DE" dirty="0"/>
          </a:p>
        </p:txBody>
      </p:sp>
    </p:spTree>
    <p:extLst>
      <p:ext uri="{BB962C8B-B14F-4D97-AF65-F5344CB8AC3E}">
        <p14:creationId xmlns:p14="http://schemas.microsoft.com/office/powerpoint/2010/main" val="21968699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1280" y="287818"/>
            <a:ext cx="8041440" cy="1442674"/>
          </a:xfrm>
        </p:spPr>
        <p:txBody>
          <a:bodyPr/>
          <a:lstStyle/>
          <a:p>
            <a:r>
              <a:rPr lang="de-DE" dirty="0" smtClean="0">
                <a:latin typeface="Avenir Black"/>
                <a:cs typeface="Avenir Black"/>
              </a:rPr>
              <a:t>Auflösung zweite Runde</a:t>
            </a:r>
            <a:endParaRPr lang="de-DE" dirty="0">
              <a:latin typeface="Avenir Black"/>
              <a:cs typeface="Avenir Black"/>
            </a:endParaRPr>
          </a:p>
        </p:txBody>
      </p:sp>
      <p:sp>
        <p:nvSpPr>
          <p:cNvPr id="3" name="Inhaltsplatzhalter 2"/>
          <p:cNvSpPr>
            <a:spLocks noGrp="1"/>
          </p:cNvSpPr>
          <p:nvPr>
            <p:ph idx="1"/>
          </p:nvPr>
        </p:nvSpPr>
        <p:spPr>
          <a:xfrm>
            <a:off x="838200" y="1441075"/>
            <a:ext cx="7467600" cy="4616822"/>
          </a:xfrm>
        </p:spPr>
        <p:txBody>
          <a:bodyPr>
            <a:normAutofit lnSpcReduction="10000"/>
          </a:bodyPr>
          <a:lstStyle/>
          <a:p>
            <a:pPr marL="457200" indent="-457200">
              <a:buFont typeface="+mj-lt"/>
              <a:buAutoNum type="arabicPeriod"/>
            </a:pPr>
            <a:r>
              <a:rPr lang="de-DE" sz="1800" dirty="0" smtClean="0"/>
              <a:t>Dat </a:t>
            </a:r>
            <a:r>
              <a:rPr lang="de-DE" sz="1800" dirty="0" err="1" smtClean="0"/>
              <a:t>Botterblömche</a:t>
            </a:r>
            <a:r>
              <a:rPr lang="de-DE" sz="1800" dirty="0" smtClean="0"/>
              <a:t>!</a:t>
            </a:r>
          </a:p>
          <a:p>
            <a:pPr marL="457200" indent="-457200">
              <a:buFont typeface="+mj-lt"/>
              <a:buAutoNum type="arabicPeriod"/>
            </a:pPr>
            <a:r>
              <a:rPr lang="de-DE" sz="1800" dirty="0" smtClean="0"/>
              <a:t>Das Parfüm</a:t>
            </a:r>
          </a:p>
          <a:p>
            <a:pPr marL="457200" indent="-457200">
              <a:buFont typeface="+mj-lt"/>
              <a:buAutoNum type="arabicPeriod"/>
            </a:pPr>
            <a:r>
              <a:rPr lang="de-DE" sz="1800" dirty="0" err="1"/>
              <a:t>Believe</a:t>
            </a:r>
            <a:r>
              <a:rPr lang="de-DE" sz="1800" dirty="0"/>
              <a:t> (2.5 Millionen</a:t>
            </a:r>
            <a:r>
              <a:rPr lang="de-DE" sz="1800" dirty="0" smtClean="0"/>
              <a:t>) / </a:t>
            </a:r>
            <a:r>
              <a:rPr lang="de-DE" sz="1800" dirty="0" err="1"/>
              <a:t>When</a:t>
            </a:r>
            <a:r>
              <a:rPr lang="de-DE" sz="1800" dirty="0"/>
              <a:t> </a:t>
            </a:r>
            <a:r>
              <a:rPr lang="de-DE" sz="1800" dirty="0" err="1"/>
              <a:t>we</a:t>
            </a:r>
            <a:r>
              <a:rPr lang="de-DE" sz="1800" dirty="0"/>
              <a:t> all fall </a:t>
            </a:r>
            <a:r>
              <a:rPr lang="de-DE" sz="1800" dirty="0" err="1"/>
              <a:t>asleep</a:t>
            </a:r>
            <a:r>
              <a:rPr lang="de-DE" sz="1800" dirty="0"/>
              <a:t>, </a:t>
            </a:r>
            <a:r>
              <a:rPr lang="de-DE" sz="1800" dirty="0" err="1"/>
              <a:t>where</a:t>
            </a:r>
            <a:r>
              <a:rPr lang="de-DE" sz="1800" dirty="0"/>
              <a:t> do </a:t>
            </a:r>
            <a:r>
              <a:rPr lang="de-DE" sz="1800" dirty="0" err="1"/>
              <a:t>we</a:t>
            </a:r>
            <a:r>
              <a:rPr lang="de-DE" sz="1800" dirty="0"/>
              <a:t> </a:t>
            </a:r>
            <a:r>
              <a:rPr lang="de-DE" sz="1800" dirty="0" err="1"/>
              <a:t>go</a:t>
            </a:r>
            <a:r>
              <a:rPr lang="de-DE" sz="1800" dirty="0"/>
              <a:t> (4,4 Millionen</a:t>
            </a:r>
            <a:r>
              <a:rPr lang="de-DE" sz="1800" dirty="0" smtClean="0"/>
              <a:t>)</a:t>
            </a:r>
            <a:r>
              <a:rPr lang="de-DE" sz="1800" dirty="0"/>
              <a:t> </a:t>
            </a:r>
            <a:r>
              <a:rPr lang="de-DE" sz="1800" dirty="0" smtClean="0"/>
              <a:t>/ </a:t>
            </a:r>
            <a:r>
              <a:rPr lang="de-DE" sz="1800" dirty="0" err="1" smtClean="0"/>
              <a:t>One</a:t>
            </a:r>
            <a:r>
              <a:rPr lang="de-DE" sz="1800" dirty="0" smtClean="0"/>
              <a:t> (31 Millionen) / Dark Side </a:t>
            </a:r>
            <a:r>
              <a:rPr lang="de-DE" sz="1800" dirty="0" err="1" smtClean="0"/>
              <a:t>of</a:t>
            </a:r>
            <a:r>
              <a:rPr lang="de-DE" sz="1800" dirty="0" smtClean="0"/>
              <a:t> </a:t>
            </a:r>
            <a:r>
              <a:rPr lang="de-DE" sz="1800" dirty="0" err="1" smtClean="0"/>
              <a:t>the</a:t>
            </a:r>
            <a:r>
              <a:rPr lang="de-DE" sz="1800" dirty="0" smtClean="0"/>
              <a:t> Moon (45 Millionen)</a:t>
            </a:r>
          </a:p>
          <a:p>
            <a:pPr marL="457200" indent="-457200">
              <a:buFont typeface="+mj-lt"/>
              <a:buAutoNum type="arabicPeriod"/>
            </a:pPr>
            <a:r>
              <a:rPr lang="de-DE" sz="1800" dirty="0" smtClean="0"/>
              <a:t>White </a:t>
            </a:r>
            <a:r>
              <a:rPr lang="de-DE" sz="1800" dirty="0" err="1" smtClean="0"/>
              <a:t>Russian</a:t>
            </a:r>
            <a:endParaRPr lang="de-DE" sz="1800" dirty="0" smtClean="0"/>
          </a:p>
          <a:p>
            <a:pPr marL="457200" indent="-457200">
              <a:buFont typeface="+mj-lt"/>
              <a:buAutoNum type="arabicPeriod"/>
            </a:pPr>
            <a:r>
              <a:rPr lang="de-DE" sz="1800" dirty="0" smtClean="0">
                <a:solidFill>
                  <a:schemeClr val="tx1"/>
                </a:solidFill>
              </a:rPr>
              <a:t>Ein </a:t>
            </a:r>
            <a:r>
              <a:rPr lang="de-DE" sz="1800" dirty="0">
                <a:solidFill>
                  <a:schemeClr val="tx1"/>
                </a:solidFill>
              </a:rPr>
              <a:t>Spieler, der nominell als einzige Spitze spielt, sich aber immer wieder fallen lässt, um Überzahl, Raum und eine Verbindung zwischen Mittelfeld und Angriff zu </a:t>
            </a:r>
            <a:r>
              <a:rPr lang="de-DE" sz="1800" dirty="0" smtClean="0">
                <a:solidFill>
                  <a:schemeClr val="tx1"/>
                </a:solidFill>
              </a:rPr>
              <a:t>schaffen.</a:t>
            </a:r>
          </a:p>
          <a:p>
            <a:pPr marL="457200" indent="-457200">
              <a:buFont typeface="+mj-lt"/>
              <a:buAutoNum type="arabicPeriod"/>
            </a:pPr>
            <a:r>
              <a:rPr lang="de-DE" sz="1800" dirty="0" smtClean="0"/>
              <a:t>Der </a:t>
            </a:r>
            <a:r>
              <a:rPr lang="de-DE" sz="1800" dirty="0" err="1" smtClean="0"/>
              <a:t>Kallendresser</a:t>
            </a:r>
            <a:r>
              <a:rPr lang="de-DE" sz="1800" dirty="0" smtClean="0"/>
              <a:t> ist eine Skulptur, die dir den Hintern zeigt. Historisch ein Mensch, der die Notdurft in der Rinne verrichtet</a:t>
            </a:r>
          </a:p>
          <a:p>
            <a:pPr marL="457200" indent="-457200">
              <a:buFont typeface="+mj-lt"/>
              <a:buAutoNum type="arabicPeriod"/>
            </a:pPr>
            <a:r>
              <a:rPr lang="de-DE" sz="1800" dirty="0" smtClean="0"/>
              <a:t>Hanebüchen=abwegig, skandalös, empörend (bspw. eine Idee)</a:t>
            </a:r>
          </a:p>
          <a:p>
            <a:pPr marL="457200" indent="-457200">
              <a:buFont typeface="+mj-lt"/>
              <a:buAutoNum type="arabicPeriod"/>
            </a:pPr>
            <a:r>
              <a:rPr lang="de-DE" sz="1800" dirty="0" err="1" smtClean="0"/>
              <a:t>Wham</a:t>
            </a:r>
            <a:r>
              <a:rPr lang="de-DE" sz="1800" dirty="0" smtClean="0"/>
              <a:t> hat mit „Last Christmas“ 578 Millionen Klicks auf </a:t>
            </a:r>
            <a:r>
              <a:rPr lang="de-DE" sz="1800" dirty="0" err="1" smtClean="0"/>
              <a:t>Youtube</a:t>
            </a:r>
            <a:endParaRPr lang="de-DE" sz="1800" dirty="0" smtClean="0"/>
          </a:p>
          <a:p>
            <a:pPr marL="457200" indent="-457200">
              <a:buFont typeface="+mj-lt"/>
              <a:buAutoNum type="arabicPeriod"/>
            </a:pPr>
            <a:r>
              <a:rPr lang="de-DE" sz="1800" dirty="0" smtClean="0"/>
              <a:t>Weihnachten bei den Hoppenstedts (1976), Drei Haselnüsse für Aschenbrödel (1973), der kleine Lord (1970)</a:t>
            </a:r>
          </a:p>
          <a:p>
            <a:pPr marL="457200" indent="-457200">
              <a:buFont typeface="+mj-lt"/>
              <a:buAutoNum type="arabicPeriod"/>
            </a:pPr>
            <a:r>
              <a:rPr lang="de-DE" sz="1800" dirty="0" err="1" smtClean="0"/>
              <a:t>Cobra</a:t>
            </a:r>
            <a:r>
              <a:rPr lang="de-DE" sz="1800" dirty="0" smtClean="0"/>
              <a:t>, herabschauender Hund, Lotussitz...</a:t>
            </a:r>
            <a:endParaRPr lang="de-DE" sz="1800" dirty="0" smtClean="0"/>
          </a:p>
          <a:p>
            <a:pPr marL="457200" indent="-457200">
              <a:buFont typeface="+mj-lt"/>
              <a:buAutoNum type="arabicPeriod"/>
            </a:pPr>
            <a:endParaRPr lang="de-DE" sz="1800" dirty="0" smtClean="0"/>
          </a:p>
          <a:p>
            <a:pPr marL="457200" indent="-457200">
              <a:buFont typeface="+mj-lt"/>
              <a:buAutoNum type="arabicPeriod"/>
            </a:pPr>
            <a:endParaRPr lang="de-DE" sz="1800" dirty="0" smtClean="0"/>
          </a:p>
          <a:p>
            <a:pPr marL="457200" indent="-457200">
              <a:buFont typeface="+mj-lt"/>
              <a:buAutoNum type="arabicPeriod"/>
            </a:pPr>
            <a:endParaRPr lang="de-DE" sz="1800" dirty="0"/>
          </a:p>
          <a:p>
            <a:pPr marL="457200" indent="-457200">
              <a:buFont typeface="+mj-lt"/>
              <a:buAutoNum type="arabicPeriod"/>
            </a:pPr>
            <a:endParaRPr lang="de-DE" sz="1800" dirty="0" smtClean="0"/>
          </a:p>
          <a:p>
            <a:pPr marL="457200" indent="-457200">
              <a:buFont typeface="+mj-lt"/>
              <a:buAutoNum type="arabicPeriod"/>
            </a:pPr>
            <a:endParaRPr lang="de-DE" sz="1800" dirty="0" smtClean="0"/>
          </a:p>
          <a:p>
            <a:pPr marL="457200" indent="-457200">
              <a:buFont typeface="+mj-lt"/>
              <a:buAutoNum type="arabicPeriod"/>
            </a:pPr>
            <a:endParaRPr lang="de-DE" sz="1800" dirty="0" smtClean="0"/>
          </a:p>
          <a:p>
            <a:pPr marL="457200" indent="-457200">
              <a:buFont typeface="+mj-lt"/>
              <a:buAutoNum type="arabicPeriod"/>
            </a:pPr>
            <a:endParaRPr lang="de-DE" sz="1800" dirty="0" smtClean="0"/>
          </a:p>
          <a:p>
            <a:pPr marL="457200" indent="-457200">
              <a:buFont typeface="+mj-lt"/>
              <a:buAutoNum type="arabicPeriod"/>
            </a:pPr>
            <a:endParaRPr lang="de-DE" sz="1800" dirty="0" smtClean="0"/>
          </a:p>
        </p:txBody>
      </p:sp>
    </p:spTree>
    <p:extLst>
      <p:ext uri="{BB962C8B-B14F-4D97-AF65-F5344CB8AC3E}">
        <p14:creationId xmlns:p14="http://schemas.microsoft.com/office/powerpoint/2010/main" val="2508252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1000"/>
                                        <p:tgtEl>
                                          <p:spTgt spid="3">
                                            <p:txEl>
                                              <p:pRg st="6" end="6"/>
                                            </p:txEl>
                                          </p:spTgt>
                                        </p:tgtEl>
                                      </p:cBhvr>
                                    </p:animEffect>
                                    <p:anim calcmode="lin" valueType="num">
                                      <p:cBhvr>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1000"/>
                                        <p:tgtEl>
                                          <p:spTgt spid="3">
                                            <p:txEl>
                                              <p:pRg st="7" end="7"/>
                                            </p:txEl>
                                          </p:spTgt>
                                        </p:tgtEl>
                                      </p:cBhvr>
                                    </p:animEffect>
                                    <p:anim calcmode="lin" valueType="num">
                                      <p:cBhvr>
                                        <p:cTn id="6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Effect transition="in" filter="fade">
                                      <p:cBhvr>
                                        <p:cTn id="67" dur="1000"/>
                                        <p:tgtEl>
                                          <p:spTgt spid="3">
                                            <p:txEl>
                                              <p:pRg st="8" end="8"/>
                                            </p:txEl>
                                          </p:spTgt>
                                        </p:tgtEl>
                                      </p:cBhvr>
                                    </p:animEffect>
                                    <p:anim calcmode="lin" valueType="num">
                                      <p:cBhvr>
                                        <p:cTn id="6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
                                            <p:txEl>
                                              <p:pRg st="9" end="9"/>
                                            </p:txEl>
                                          </p:spTgt>
                                        </p:tgtEl>
                                        <p:attrNameLst>
                                          <p:attrName>style.visibility</p:attrName>
                                        </p:attrNameLst>
                                      </p:cBhvr>
                                      <p:to>
                                        <p:strVal val="visible"/>
                                      </p:to>
                                    </p:set>
                                    <p:animEffect transition="in" filter="fade">
                                      <p:cBhvr>
                                        <p:cTn id="74" dur="1000"/>
                                        <p:tgtEl>
                                          <p:spTgt spid="3">
                                            <p:txEl>
                                              <p:pRg st="9" end="9"/>
                                            </p:txEl>
                                          </p:spTgt>
                                        </p:tgtEl>
                                      </p:cBhvr>
                                    </p:animEffect>
                                    <p:anim calcmode="lin" valueType="num">
                                      <p:cBhvr>
                                        <p:cTn id="7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b="1" dirty="0" smtClean="0"/>
              <a:t>Zwischenstand</a:t>
            </a:r>
            <a:endParaRPr lang="de-DE" b="1" dirty="0"/>
          </a:p>
        </p:txBody>
      </p:sp>
      <p:sp>
        <p:nvSpPr>
          <p:cNvPr id="3" name="Inhaltsplatzhalter 2"/>
          <p:cNvSpPr>
            <a:spLocks noGrp="1"/>
          </p:cNvSpPr>
          <p:nvPr>
            <p:ph idx="1"/>
          </p:nvPr>
        </p:nvSpPr>
        <p:spPr>
          <a:xfrm>
            <a:off x="838200" y="1801180"/>
            <a:ext cx="7467600" cy="3951337"/>
          </a:xfrm>
        </p:spPr>
        <p:txBody>
          <a:bodyPr>
            <a:normAutofit/>
          </a:bodyPr>
          <a:lstStyle/>
          <a:p>
            <a:pPr marL="0" indent="0">
              <a:buNone/>
            </a:pPr>
            <a:endParaRPr lang="de-DE" sz="2000" dirty="0" smtClean="0"/>
          </a:p>
          <a:p>
            <a:endParaRPr lang="de-DE" sz="2000" dirty="0" smtClean="0"/>
          </a:p>
          <a:p>
            <a:endParaRPr lang="de-DE" sz="2000" dirty="0" smtClean="0"/>
          </a:p>
          <a:p>
            <a:endParaRPr lang="de-DE" sz="2000" dirty="0"/>
          </a:p>
          <a:p>
            <a:endParaRPr lang="de-DE" sz="2000" dirty="0" smtClean="0"/>
          </a:p>
        </p:txBody>
      </p:sp>
    </p:spTree>
    <p:extLst>
      <p:ext uri="{BB962C8B-B14F-4D97-AF65-F5344CB8AC3E}">
        <p14:creationId xmlns:p14="http://schemas.microsoft.com/office/powerpoint/2010/main" val="2436336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21. Köln</a:t>
            </a:r>
            <a:endParaRPr lang="de-DE" dirty="0">
              <a:latin typeface="Avenir Black"/>
              <a:cs typeface="Avenir Black"/>
            </a:endParaRPr>
          </a:p>
        </p:txBody>
      </p:sp>
      <p:sp>
        <p:nvSpPr>
          <p:cNvPr id="3" name="Inhaltsplatzhalter 2"/>
          <p:cNvSpPr>
            <a:spLocks noGrp="1"/>
          </p:cNvSpPr>
          <p:nvPr>
            <p:ph idx="1"/>
          </p:nvPr>
        </p:nvSpPr>
        <p:spPr>
          <a:xfrm>
            <a:off x="838200" y="1879237"/>
            <a:ext cx="7467600" cy="3951337"/>
          </a:xfrm>
        </p:spPr>
        <p:txBody>
          <a:bodyPr/>
          <a:lstStyle/>
          <a:p>
            <a:r>
              <a:rPr lang="de-DE" dirty="0" smtClean="0"/>
              <a:t>Was ist ein Kölner Brett?</a:t>
            </a:r>
          </a:p>
          <a:p>
            <a:pPr lvl="1"/>
            <a:r>
              <a:rPr lang="de-DE" dirty="0" smtClean="0"/>
              <a:t>Ein bestimmter Kranz/Tablett für genau ein Kölsch</a:t>
            </a:r>
          </a:p>
          <a:p>
            <a:pPr lvl="1"/>
            <a:r>
              <a:rPr lang="de-DE" dirty="0" smtClean="0"/>
              <a:t>Lokaler Begriff für eine Brücke</a:t>
            </a:r>
          </a:p>
          <a:p>
            <a:pPr lvl="1"/>
            <a:r>
              <a:rPr lang="de-DE" dirty="0" smtClean="0"/>
              <a:t>Eine Gardinenschiene </a:t>
            </a:r>
            <a:endParaRPr lang="de-DE" dirty="0"/>
          </a:p>
          <a:p>
            <a:pPr lvl="0"/>
            <a:endParaRPr lang="de-DE" dirty="0"/>
          </a:p>
        </p:txBody>
      </p:sp>
      <p:pic>
        <p:nvPicPr>
          <p:cNvPr id="4" name="Bild 3" descr="Am_Kölner_Brett_(Straßenschild)-IMG12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203" y="3837119"/>
            <a:ext cx="4386485" cy="2475231"/>
          </a:xfrm>
          <a:prstGeom prst="rect">
            <a:avLst/>
          </a:prstGeom>
        </p:spPr>
      </p:pic>
    </p:spTree>
    <p:extLst>
      <p:ext uri="{BB962C8B-B14F-4D97-AF65-F5344CB8AC3E}">
        <p14:creationId xmlns:p14="http://schemas.microsoft.com/office/powerpoint/2010/main" val="1497816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22. Bücher und Wörter</a:t>
            </a:r>
            <a:endParaRPr lang="de-DE" dirty="0">
              <a:latin typeface="Avenir Black"/>
              <a:cs typeface="Avenir Black"/>
            </a:endParaRPr>
          </a:p>
        </p:txBody>
      </p:sp>
      <p:sp>
        <p:nvSpPr>
          <p:cNvPr id="3" name="Inhaltsplatzhalter 2"/>
          <p:cNvSpPr>
            <a:spLocks noGrp="1"/>
          </p:cNvSpPr>
          <p:nvPr>
            <p:ph idx="1"/>
          </p:nvPr>
        </p:nvSpPr>
        <p:spPr>
          <a:xfrm>
            <a:off x="703729" y="1744766"/>
            <a:ext cx="7467600" cy="3951337"/>
          </a:xfrm>
        </p:spPr>
        <p:txBody>
          <a:bodyPr/>
          <a:lstStyle/>
          <a:p>
            <a:pPr lvl="1"/>
            <a:r>
              <a:rPr lang="de-DE" sz="2400" dirty="0" smtClean="0"/>
              <a:t>Wie heißt der Spiegel im ersten Teil von Harry Potter (...und der Stein der Weisen)?</a:t>
            </a:r>
          </a:p>
          <a:p>
            <a:pPr lvl="1"/>
            <a:endParaRPr lang="de-DE" dirty="0"/>
          </a:p>
          <a:p>
            <a:endParaRPr lang="de-DE" dirty="0"/>
          </a:p>
        </p:txBody>
      </p:sp>
      <p:pic>
        <p:nvPicPr>
          <p:cNvPr id="6" name="Bild 5" descr="51Z894F9K7L._SY445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105" y="3064959"/>
            <a:ext cx="2150511" cy="3097014"/>
          </a:xfrm>
          <a:prstGeom prst="rect">
            <a:avLst/>
          </a:prstGeom>
        </p:spPr>
      </p:pic>
    </p:spTree>
    <p:extLst>
      <p:ext uri="{BB962C8B-B14F-4D97-AF65-F5344CB8AC3E}">
        <p14:creationId xmlns:p14="http://schemas.microsoft.com/office/powerpoint/2010/main" val="4233084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2018-xmas-unkelbach-16.jpg"/>
          <p:cNvPicPr>
            <a:picLocks noChangeAspect="1"/>
          </p:cNvPicPr>
          <p:nvPr/>
        </p:nvPicPr>
        <p:blipFill>
          <a:blip r:embed="rId4">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23. Musik</a:t>
            </a:r>
            <a:endParaRPr lang="de-DE" dirty="0">
              <a:latin typeface="Avenir Black"/>
              <a:cs typeface="Avenir Black"/>
            </a:endParaRPr>
          </a:p>
        </p:txBody>
      </p:sp>
      <p:sp>
        <p:nvSpPr>
          <p:cNvPr id="3" name="Inhaltsplatzhalter 2"/>
          <p:cNvSpPr>
            <a:spLocks noGrp="1"/>
          </p:cNvSpPr>
          <p:nvPr>
            <p:ph idx="1"/>
          </p:nvPr>
        </p:nvSpPr>
        <p:spPr>
          <a:xfrm>
            <a:off x="703729" y="1744766"/>
            <a:ext cx="7467600" cy="3951337"/>
          </a:xfrm>
        </p:spPr>
        <p:txBody>
          <a:bodyPr/>
          <a:lstStyle/>
          <a:p>
            <a:pPr lvl="1"/>
            <a:r>
              <a:rPr lang="de-DE" dirty="0" smtClean="0"/>
              <a:t>Welchen </a:t>
            </a:r>
            <a:r>
              <a:rPr lang="de-DE" dirty="0" err="1" smtClean="0"/>
              <a:t>alltime</a:t>
            </a:r>
            <a:r>
              <a:rPr lang="de-DE" dirty="0" smtClean="0"/>
              <a:t>-Klassiker hört man hier rückwärts?</a:t>
            </a:r>
            <a:endParaRPr lang="de-DE" dirty="0"/>
          </a:p>
          <a:p>
            <a:endParaRPr lang="de-DE" dirty="0"/>
          </a:p>
        </p:txBody>
      </p:sp>
      <p:pic>
        <p:nvPicPr>
          <p:cNvPr id="5" name="Bild 4" descr="Loud-Music-And-The-Risks-Of-Hearing-Los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1490" y="2517222"/>
            <a:ext cx="5725307" cy="3801604"/>
          </a:xfrm>
          <a:prstGeom prst="rect">
            <a:avLst/>
          </a:prstGeom>
        </p:spPr>
      </p:pic>
      <p:pic>
        <p:nvPicPr>
          <p:cNvPr id="6" name="-Stairway_To_Heaven_Backwards_FULL_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3729" y="3228554"/>
            <a:ext cx="812800" cy="812800"/>
          </a:xfrm>
          <a:prstGeom prst="rect">
            <a:avLst/>
          </a:prstGeom>
        </p:spPr>
      </p:pic>
    </p:spTree>
    <p:extLst>
      <p:ext uri="{BB962C8B-B14F-4D97-AF65-F5344CB8AC3E}">
        <p14:creationId xmlns:p14="http://schemas.microsoft.com/office/powerpoint/2010/main" val="769612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289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24. Film</a:t>
            </a:r>
            <a:endParaRPr lang="de-DE" dirty="0">
              <a:latin typeface="Avenir Black"/>
              <a:cs typeface="Avenir Black"/>
            </a:endParaRPr>
          </a:p>
        </p:txBody>
      </p:sp>
      <p:sp>
        <p:nvSpPr>
          <p:cNvPr id="3" name="Inhaltsplatzhalter 2"/>
          <p:cNvSpPr>
            <a:spLocks noGrp="1"/>
          </p:cNvSpPr>
          <p:nvPr>
            <p:ph idx="1"/>
          </p:nvPr>
        </p:nvSpPr>
        <p:spPr/>
        <p:txBody>
          <a:bodyPr/>
          <a:lstStyle/>
          <a:p>
            <a:pPr lvl="0"/>
            <a:r>
              <a:rPr lang="de-DE" dirty="0" smtClean="0"/>
              <a:t>Welches Datum im Jahr ist der inoffizielle Jahrestag für die Star </a:t>
            </a:r>
            <a:r>
              <a:rPr lang="de-DE" dirty="0" err="1" smtClean="0"/>
              <a:t>Wars</a:t>
            </a:r>
            <a:r>
              <a:rPr lang="de-DE" dirty="0" smtClean="0"/>
              <a:t>-Reihe?</a:t>
            </a:r>
          </a:p>
          <a:p>
            <a:pPr lvl="0"/>
            <a:endParaRPr lang="de-DE" dirty="0" smtClean="0"/>
          </a:p>
          <a:p>
            <a:pPr lvl="0"/>
            <a:endParaRPr lang="de-DE" dirty="0"/>
          </a:p>
        </p:txBody>
      </p:sp>
      <p:pic>
        <p:nvPicPr>
          <p:cNvPr id="5" name="Bild 4"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21" y="2870480"/>
            <a:ext cx="6865170" cy="3861658"/>
          </a:xfrm>
          <a:prstGeom prst="rect">
            <a:avLst/>
          </a:prstGeom>
        </p:spPr>
      </p:pic>
    </p:spTree>
    <p:extLst>
      <p:ext uri="{BB962C8B-B14F-4D97-AF65-F5344CB8AC3E}">
        <p14:creationId xmlns:p14="http://schemas.microsoft.com/office/powerpoint/2010/main" val="3922048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iterate type="lt">
                                    <p:tmPct val="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25. Sport</a:t>
            </a:r>
            <a:endParaRPr lang="de-DE" dirty="0">
              <a:latin typeface="Avenir Black"/>
              <a:cs typeface="Avenir Black"/>
            </a:endParaRPr>
          </a:p>
        </p:txBody>
      </p:sp>
      <p:sp>
        <p:nvSpPr>
          <p:cNvPr id="3" name="Inhaltsplatzhalter 2"/>
          <p:cNvSpPr>
            <a:spLocks noGrp="1"/>
          </p:cNvSpPr>
          <p:nvPr>
            <p:ph idx="1"/>
          </p:nvPr>
        </p:nvSpPr>
        <p:spPr>
          <a:xfrm>
            <a:off x="838200" y="1739564"/>
            <a:ext cx="7467600" cy="3951337"/>
          </a:xfrm>
        </p:spPr>
        <p:txBody>
          <a:bodyPr/>
          <a:lstStyle/>
          <a:p>
            <a:pPr lvl="0"/>
            <a:r>
              <a:rPr lang="de-DE" dirty="0" smtClean="0"/>
              <a:t>Schätzfrage: Wie lange hielt der Weltrekordhalter George Hood im Planken diese Pose? (+- 1 Stunde Toleranz)</a:t>
            </a:r>
          </a:p>
          <a:p>
            <a:endParaRPr lang="de-DE" dirty="0" smtClean="0"/>
          </a:p>
          <a:p>
            <a:endParaRPr lang="de-DE" dirty="0" smtClean="0"/>
          </a:p>
          <a:p>
            <a:endParaRPr lang="de-DE" dirty="0"/>
          </a:p>
        </p:txBody>
      </p:sp>
      <p:pic>
        <p:nvPicPr>
          <p:cNvPr id="5" name="Bild 4" descr="ex-soldat-der-us-marine-stellt-neuen-weltrekord-im-plank-au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633" y="2875047"/>
            <a:ext cx="6889167" cy="3616812"/>
          </a:xfrm>
          <a:prstGeom prst="rect">
            <a:avLst/>
          </a:prstGeom>
        </p:spPr>
      </p:pic>
    </p:spTree>
    <p:extLst>
      <p:ext uri="{BB962C8B-B14F-4D97-AF65-F5344CB8AC3E}">
        <p14:creationId xmlns:p14="http://schemas.microsoft.com/office/powerpoint/2010/main" val="682547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26</a:t>
            </a:r>
            <a:r>
              <a:rPr lang="de-DE" dirty="0" smtClean="0">
                <a:latin typeface="Avenir Black"/>
                <a:cs typeface="Avenir Black"/>
              </a:rPr>
              <a:t>. Köln </a:t>
            </a:r>
            <a:endParaRPr lang="de-DE" dirty="0">
              <a:latin typeface="Avenir Black"/>
              <a:cs typeface="Avenir Black"/>
            </a:endParaRPr>
          </a:p>
        </p:txBody>
      </p:sp>
      <p:sp>
        <p:nvSpPr>
          <p:cNvPr id="3" name="Inhaltsplatzhalter 2"/>
          <p:cNvSpPr>
            <a:spLocks noGrp="1"/>
          </p:cNvSpPr>
          <p:nvPr>
            <p:ph idx="1"/>
          </p:nvPr>
        </p:nvSpPr>
        <p:spPr>
          <a:xfrm>
            <a:off x="838200" y="1610296"/>
            <a:ext cx="7467600" cy="3951337"/>
          </a:xfrm>
        </p:spPr>
        <p:txBody>
          <a:bodyPr/>
          <a:lstStyle/>
          <a:p>
            <a:pPr lvl="1"/>
            <a:r>
              <a:rPr lang="de-DE" sz="2400" dirty="0" smtClean="0"/>
              <a:t>Welches Brauhaus in Köln verkauft auch Alt?</a:t>
            </a:r>
          </a:p>
          <a:p>
            <a:pPr lvl="2"/>
            <a:r>
              <a:rPr lang="de-DE" dirty="0" err="1" smtClean="0"/>
              <a:t>Sünner</a:t>
            </a:r>
            <a:endParaRPr lang="de-DE" dirty="0" smtClean="0"/>
          </a:p>
          <a:p>
            <a:pPr lvl="2"/>
            <a:r>
              <a:rPr lang="de-DE" dirty="0" smtClean="0"/>
              <a:t>Gaffel</a:t>
            </a:r>
            <a:endParaRPr lang="de-DE" dirty="0" smtClean="0"/>
          </a:p>
          <a:p>
            <a:pPr lvl="2"/>
            <a:r>
              <a:rPr lang="de-DE" dirty="0" smtClean="0"/>
              <a:t>Hellers</a:t>
            </a:r>
          </a:p>
          <a:p>
            <a:pPr marL="640080" lvl="2" indent="0">
              <a:buNone/>
            </a:pPr>
            <a:endParaRPr lang="de-DE" dirty="0"/>
          </a:p>
          <a:p>
            <a:endParaRPr lang="de-DE" dirty="0"/>
          </a:p>
        </p:txBody>
      </p:sp>
      <p:pic>
        <p:nvPicPr>
          <p:cNvPr id="6" name="Bild 5" descr="inde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437" y="3156534"/>
            <a:ext cx="5893131" cy="3535879"/>
          </a:xfrm>
          <a:prstGeom prst="rect">
            <a:avLst/>
          </a:prstGeom>
        </p:spPr>
      </p:pic>
    </p:spTree>
    <p:extLst>
      <p:ext uri="{BB962C8B-B14F-4D97-AF65-F5344CB8AC3E}">
        <p14:creationId xmlns:p14="http://schemas.microsoft.com/office/powerpoint/2010/main" val="4231634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8-xmas-unkelbach-16.jpg"/>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287443" y="0"/>
            <a:ext cx="9519983"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Die Regeln</a:t>
            </a:r>
            <a:endParaRPr lang="de-DE" dirty="0">
              <a:latin typeface="Avenir Black"/>
              <a:cs typeface="Avenir Black"/>
            </a:endParaRPr>
          </a:p>
        </p:txBody>
      </p:sp>
      <p:sp>
        <p:nvSpPr>
          <p:cNvPr id="3" name="Inhaltsplatzhalter 2"/>
          <p:cNvSpPr>
            <a:spLocks noGrp="1"/>
          </p:cNvSpPr>
          <p:nvPr>
            <p:ph idx="1"/>
          </p:nvPr>
        </p:nvSpPr>
        <p:spPr/>
        <p:txBody>
          <a:bodyPr>
            <a:normAutofit fontScale="92500" lnSpcReduction="10000"/>
          </a:bodyPr>
          <a:lstStyle/>
          <a:p>
            <a:r>
              <a:rPr lang="de-DE" dirty="0" smtClean="0"/>
              <a:t>4 Runden </a:t>
            </a:r>
            <a:r>
              <a:rPr lang="de-DE" dirty="0" err="1" smtClean="0"/>
              <a:t>á</a:t>
            </a:r>
            <a:r>
              <a:rPr lang="de-DE" dirty="0" smtClean="0"/>
              <a:t> 10 Fragen</a:t>
            </a:r>
            <a:endParaRPr lang="de-DE" dirty="0" smtClean="0"/>
          </a:p>
          <a:p>
            <a:r>
              <a:rPr lang="de-DE" dirty="0" smtClean="0"/>
              <a:t>Für jede richtige Antwort gibt es einen Punkt</a:t>
            </a:r>
            <a:endParaRPr lang="de-DE" dirty="0" smtClean="0"/>
          </a:p>
          <a:p>
            <a:r>
              <a:rPr lang="de-DE" dirty="0" smtClean="0"/>
              <a:t>Keine halben Punkte</a:t>
            </a:r>
            <a:endParaRPr lang="de-DE" dirty="0" smtClean="0"/>
          </a:p>
          <a:p>
            <a:r>
              <a:rPr lang="de-DE" dirty="0" smtClean="0"/>
              <a:t>Zirka eine Minute hat man </a:t>
            </a:r>
            <a:r>
              <a:rPr lang="de-DE" dirty="0" smtClean="0"/>
              <a:t>zur Beantwortung</a:t>
            </a:r>
          </a:p>
          <a:p>
            <a:r>
              <a:rPr lang="de-DE" dirty="0" smtClean="0"/>
              <a:t>Wer Handys benutzen will ist </a:t>
            </a:r>
            <a:r>
              <a:rPr lang="de-DE" dirty="0" smtClean="0"/>
              <a:t>ein*</a:t>
            </a:r>
            <a:r>
              <a:rPr lang="de-DE" dirty="0" err="1" smtClean="0"/>
              <a:t>e</a:t>
            </a:r>
            <a:r>
              <a:rPr lang="de-DE" dirty="0" smtClean="0"/>
              <a:t> </a:t>
            </a:r>
            <a:r>
              <a:rPr lang="de-DE" dirty="0" smtClean="0"/>
              <a:t>Spielverderber*in</a:t>
            </a:r>
          </a:p>
          <a:p>
            <a:r>
              <a:rPr lang="de-DE" dirty="0" smtClean="0"/>
              <a:t>Ausgezählt wird nach jeder Runde</a:t>
            </a:r>
          </a:p>
          <a:p>
            <a:r>
              <a:rPr lang="de-DE" dirty="0" smtClean="0"/>
              <a:t>Der Quizmaster hat immer Recht, der Spaß steht im Vordergrund!</a:t>
            </a:r>
          </a:p>
          <a:p>
            <a:endParaRPr lang="de-DE" dirty="0"/>
          </a:p>
          <a:p>
            <a:r>
              <a:rPr lang="de-DE" dirty="0" smtClean="0"/>
              <a:t>Noch Fragen?</a:t>
            </a:r>
          </a:p>
        </p:txBody>
      </p:sp>
    </p:spTree>
    <p:extLst>
      <p:ext uri="{BB962C8B-B14F-4D97-AF65-F5344CB8AC3E}">
        <p14:creationId xmlns:p14="http://schemas.microsoft.com/office/powerpoint/2010/main" val="2187461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2018-xmas-unkelbach-16.jpg"/>
          <p:cNvPicPr>
            <a:picLocks noChangeAspect="1"/>
          </p:cNvPicPr>
          <p:nvPr/>
        </p:nvPicPr>
        <p:blipFill>
          <a:blip r:embed="rId4">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sz="4400" b="1" dirty="0" smtClean="0"/>
              <a:t>27. Bücher/Wörter</a:t>
            </a:r>
            <a:endParaRPr lang="de-DE" sz="4400" b="1" dirty="0"/>
          </a:p>
        </p:txBody>
      </p:sp>
      <p:sp>
        <p:nvSpPr>
          <p:cNvPr id="3" name="Inhaltsplatzhalter 2"/>
          <p:cNvSpPr>
            <a:spLocks noGrp="1"/>
          </p:cNvSpPr>
          <p:nvPr>
            <p:ph idx="1"/>
          </p:nvPr>
        </p:nvSpPr>
        <p:spPr>
          <a:xfrm>
            <a:off x="838200" y="1801180"/>
            <a:ext cx="7467600" cy="3951337"/>
          </a:xfrm>
        </p:spPr>
        <p:txBody>
          <a:bodyPr/>
          <a:lstStyle/>
          <a:p>
            <a:pPr lvl="0"/>
            <a:r>
              <a:rPr lang="de-DE" dirty="0" smtClean="0"/>
              <a:t>Nenne mir mindestens 3 Weine, die hier „korrekt“ ausgesprochen werden von </a:t>
            </a:r>
            <a:r>
              <a:rPr lang="de-DE" dirty="0" err="1" smtClean="0">
                <a:hlinkClick r:id="rId5"/>
              </a:rPr>
              <a:t>Luksan</a:t>
            </a:r>
            <a:r>
              <a:rPr lang="de-DE" dirty="0" smtClean="0">
                <a:hlinkClick r:id="rId5"/>
              </a:rPr>
              <a:t> Wunder</a:t>
            </a:r>
            <a:r>
              <a:rPr lang="de-DE" dirty="0" smtClean="0"/>
              <a:t>!</a:t>
            </a:r>
            <a:endParaRPr lang="de-DE" dirty="0"/>
          </a:p>
        </p:txBody>
      </p:sp>
      <p:pic>
        <p:nvPicPr>
          <p:cNvPr id="5" name="Bild 4" descr="csm_Wein-c-Shutterstock-2640_a451dbe1f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0791" y="3382445"/>
            <a:ext cx="6091929" cy="2769059"/>
          </a:xfrm>
          <a:prstGeom prst="rect">
            <a:avLst/>
          </a:prstGeom>
        </p:spPr>
      </p:pic>
      <p:pic>
        <p:nvPicPr>
          <p:cNvPr id="6" name="-Korrekte_Aussprache_Wein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6951" y="3688868"/>
            <a:ext cx="812800" cy="812800"/>
          </a:xfrm>
          <a:prstGeom prst="rect">
            <a:avLst/>
          </a:prstGeom>
        </p:spPr>
      </p:pic>
    </p:spTree>
    <p:extLst>
      <p:ext uri="{BB962C8B-B14F-4D97-AF65-F5344CB8AC3E}">
        <p14:creationId xmlns:p14="http://schemas.microsoft.com/office/powerpoint/2010/main" val="1761180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4448" fill="hold"/>
                                        <p:tgtEl>
                                          <p:spTgt spid="6"/>
                                        </p:tgtEl>
                                      </p:cBhvr>
                                    </p:cmd>
                                  </p:childTnLst>
                                </p:cTn>
                              </p:par>
                            </p:childTnLst>
                          </p:cTn>
                        </p:par>
                      </p:childTnLst>
                    </p:cTn>
                  </p:par>
                </p:childTnLst>
              </p:cTn>
              <p:nextCondLst>
                <p:cond evt="onClick" delay="0">
                  <p:tgtEl>
                    <p:spTgt spid="6"/>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4">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1280" y="137739"/>
            <a:ext cx="8041440" cy="1442674"/>
          </a:xfrm>
        </p:spPr>
        <p:txBody>
          <a:bodyPr/>
          <a:lstStyle/>
          <a:p>
            <a:r>
              <a:rPr lang="de-DE" b="1" dirty="0" smtClean="0"/>
              <a:t>28. Musik</a:t>
            </a:r>
            <a:endParaRPr lang="de-DE" b="1" dirty="0"/>
          </a:p>
        </p:txBody>
      </p:sp>
      <p:sp>
        <p:nvSpPr>
          <p:cNvPr id="3" name="Inhaltsplatzhalter 2"/>
          <p:cNvSpPr>
            <a:spLocks noGrp="1"/>
          </p:cNvSpPr>
          <p:nvPr>
            <p:ph idx="1"/>
          </p:nvPr>
        </p:nvSpPr>
        <p:spPr>
          <a:xfrm>
            <a:off x="838200" y="1571860"/>
            <a:ext cx="7467600" cy="3951337"/>
          </a:xfrm>
        </p:spPr>
        <p:txBody>
          <a:bodyPr/>
          <a:lstStyle/>
          <a:p>
            <a:pPr lvl="0"/>
            <a:r>
              <a:rPr lang="de-DE" dirty="0" smtClean="0"/>
              <a:t>Wie lautet der Originaltitel plus Interpret von diesem Corona-Song</a:t>
            </a:r>
            <a:r>
              <a:rPr lang="de-DE" dirty="0" smtClean="0"/>
              <a:t>? (Wichtig: Nur die ersten 25 Sekunden abspielen </a:t>
            </a:r>
            <a:r>
              <a:rPr lang="de-DE" dirty="0" smtClean="0">
                <a:sym typeface="Wingdings"/>
              </a:rPr>
              <a:t>)</a:t>
            </a:r>
            <a:endParaRPr lang="de-DE" dirty="0"/>
          </a:p>
          <a:p>
            <a:endParaRPr lang="de-DE" dirty="0"/>
          </a:p>
        </p:txBody>
      </p:sp>
      <p:pic>
        <p:nvPicPr>
          <p:cNvPr id="4" name="-Ive_Been_Quarantined_For_the_Longest_Time_cov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88995" y="2036662"/>
            <a:ext cx="3360629" cy="5293758"/>
          </a:xfrm>
          <a:prstGeom prst="rect">
            <a:avLst/>
          </a:prstGeom>
        </p:spPr>
      </p:pic>
    </p:spTree>
    <p:extLst>
      <p:ext uri="{BB962C8B-B14F-4D97-AF65-F5344CB8AC3E}">
        <p14:creationId xmlns:p14="http://schemas.microsoft.com/office/powerpoint/2010/main" val="1152253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b="1" dirty="0" smtClean="0"/>
              <a:t>29. Film</a:t>
            </a:r>
            <a:endParaRPr lang="de-DE" b="1" dirty="0"/>
          </a:p>
        </p:txBody>
      </p:sp>
      <p:sp>
        <p:nvSpPr>
          <p:cNvPr id="3" name="Inhaltsplatzhalter 2"/>
          <p:cNvSpPr>
            <a:spLocks noGrp="1"/>
          </p:cNvSpPr>
          <p:nvPr>
            <p:ph idx="1"/>
          </p:nvPr>
        </p:nvSpPr>
        <p:spPr>
          <a:xfrm>
            <a:off x="838200" y="1879237"/>
            <a:ext cx="7467600" cy="3951337"/>
          </a:xfrm>
        </p:spPr>
        <p:txBody>
          <a:bodyPr>
            <a:normAutofit/>
          </a:bodyPr>
          <a:lstStyle/>
          <a:p>
            <a:r>
              <a:rPr lang="de-DE" sz="2200" dirty="0" smtClean="0"/>
              <a:t>Im Weihnachtsklassiker „Stirb Langsam“ ruft Bruce Willis in der Schlüsselszene am Ende „</a:t>
            </a:r>
            <a:r>
              <a:rPr lang="de-DE" sz="2200" dirty="0" err="1" smtClean="0"/>
              <a:t>Yippiyayei</a:t>
            </a:r>
            <a:r>
              <a:rPr lang="de-DE" sz="2200" dirty="0" smtClean="0"/>
              <a:t>, Schweinebacke!“ Was ruft er im englischen Original?</a:t>
            </a:r>
            <a:endParaRPr lang="de-DE" sz="2200" dirty="0"/>
          </a:p>
        </p:txBody>
      </p:sp>
    </p:spTree>
    <p:extLst>
      <p:ext uri="{BB962C8B-B14F-4D97-AF65-F5344CB8AC3E}">
        <p14:creationId xmlns:p14="http://schemas.microsoft.com/office/powerpoint/2010/main" val="3575044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30. Sport</a:t>
            </a:r>
            <a:endParaRPr lang="de-DE" dirty="0">
              <a:latin typeface="Avenir Black"/>
              <a:cs typeface="Avenir Black"/>
            </a:endParaRPr>
          </a:p>
        </p:txBody>
      </p:sp>
      <p:sp>
        <p:nvSpPr>
          <p:cNvPr id="3" name="Inhaltsplatzhalter 2"/>
          <p:cNvSpPr>
            <a:spLocks noGrp="1"/>
          </p:cNvSpPr>
          <p:nvPr>
            <p:ph idx="1"/>
          </p:nvPr>
        </p:nvSpPr>
        <p:spPr>
          <a:xfrm>
            <a:off x="838200" y="1724623"/>
            <a:ext cx="7467600" cy="3951337"/>
          </a:xfrm>
        </p:spPr>
        <p:txBody>
          <a:bodyPr/>
          <a:lstStyle/>
          <a:p>
            <a:r>
              <a:rPr lang="de-DE" dirty="0" smtClean="0"/>
              <a:t>Tonya Harding war Anfang der 90er Jahre eine weltbekannte Eiskunstläuferin. Wieso musste sie ihre Karriere beenden?</a:t>
            </a:r>
            <a:endParaRPr lang="de-DE" dirty="0"/>
          </a:p>
        </p:txBody>
      </p:sp>
      <p:pic>
        <p:nvPicPr>
          <p:cNvPr id="6" name="Bild 5" descr="Tonya-Harding-Nancy-Kerrigan-Rivals-Scandal-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975" y="2999471"/>
            <a:ext cx="4945335" cy="3534698"/>
          </a:xfrm>
          <a:prstGeom prst="rect">
            <a:avLst/>
          </a:prstGeom>
        </p:spPr>
      </p:pic>
    </p:spTree>
    <p:extLst>
      <p:ext uri="{BB962C8B-B14F-4D97-AF65-F5344CB8AC3E}">
        <p14:creationId xmlns:p14="http://schemas.microsoft.com/office/powerpoint/2010/main" val="2276244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446692" y="358505"/>
            <a:ext cx="8041440" cy="1442674"/>
          </a:xfrm>
        </p:spPr>
        <p:txBody>
          <a:bodyPr/>
          <a:lstStyle/>
          <a:p>
            <a:r>
              <a:rPr lang="de-DE" dirty="0" smtClean="0">
                <a:latin typeface="Avenir Black"/>
                <a:cs typeface="Avenir Black"/>
              </a:rPr>
              <a:t>Auflösung dritte Runde</a:t>
            </a:r>
            <a:endParaRPr lang="de-DE" dirty="0">
              <a:latin typeface="Avenir Black"/>
              <a:cs typeface="Avenir Black"/>
            </a:endParaRPr>
          </a:p>
        </p:txBody>
      </p:sp>
      <p:sp>
        <p:nvSpPr>
          <p:cNvPr id="3" name="Inhaltsplatzhalter 2"/>
          <p:cNvSpPr>
            <a:spLocks noGrp="1"/>
          </p:cNvSpPr>
          <p:nvPr>
            <p:ph idx="1"/>
          </p:nvPr>
        </p:nvSpPr>
        <p:spPr>
          <a:xfrm>
            <a:off x="551280" y="2025300"/>
            <a:ext cx="7754520" cy="3888056"/>
          </a:xfrm>
        </p:spPr>
        <p:txBody>
          <a:bodyPr>
            <a:normAutofit/>
          </a:bodyPr>
          <a:lstStyle/>
          <a:p>
            <a:pPr marL="457200" indent="-457200">
              <a:buFont typeface="+mj-lt"/>
              <a:buAutoNum type="arabicPeriod"/>
            </a:pPr>
            <a:r>
              <a:rPr lang="de-DE" sz="2200" dirty="0" smtClean="0"/>
              <a:t>Eine Gardinenschiene</a:t>
            </a:r>
          </a:p>
          <a:p>
            <a:pPr marL="457200" indent="-457200">
              <a:buFont typeface="+mj-lt"/>
              <a:buAutoNum type="arabicPeriod"/>
            </a:pPr>
            <a:r>
              <a:rPr lang="de-DE" sz="2200" dirty="0" err="1" smtClean="0"/>
              <a:t>Nerhegeb</a:t>
            </a:r>
            <a:endParaRPr lang="de-DE" sz="2200" dirty="0" smtClean="0"/>
          </a:p>
          <a:p>
            <a:pPr marL="457200" indent="-457200">
              <a:buFont typeface="+mj-lt"/>
              <a:buAutoNum type="arabicPeriod"/>
            </a:pPr>
            <a:r>
              <a:rPr lang="de-DE" sz="2200" dirty="0" err="1" smtClean="0"/>
              <a:t>Stairway</a:t>
            </a:r>
            <a:r>
              <a:rPr lang="de-DE" sz="2200" dirty="0" smtClean="0"/>
              <a:t> </a:t>
            </a:r>
            <a:r>
              <a:rPr lang="de-DE" sz="2200" dirty="0" err="1" smtClean="0"/>
              <a:t>to</a:t>
            </a:r>
            <a:r>
              <a:rPr lang="de-DE" sz="2200" dirty="0" smtClean="0"/>
              <a:t> Heaven</a:t>
            </a:r>
          </a:p>
          <a:p>
            <a:pPr marL="457200" indent="-457200">
              <a:buFont typeface="+mj-lt"/>
              <a:buAutoNum type="arabicPeriod"/>
            </a:pPr>
            <a:r>
              <a:rPr lang="de-DE" sz="2200" dirty="0" smtClean="0"/>
              <a:t>Der 04. Mai (May </a:t>
            </a:r>
            <a:r>
              <a:rPr lang="de-DE" sz="2200" dirty="0" err="1" smtClean="0"/>
              <a:t>the</a:t>
            </a:r>
            <a:r>
              <a:rPr lang="de-DE" sz="2200" dirty="0" smtClean="0"/>
              <a:t> </a:t>
            </a:r>
            <a:r>
              <a:rPr lang="de-DE" sz="2200" dirty="0" err="1" smtClean="0"/>
              <a:t>fourth</a:t>
            </a:r>
            <a:r>
              <a:rPr lang="de-DE" sz="2200" dirty="0" smtClean="0"/>
              <a:t>)</a:t>
            </a:r>
          </a:p>
          <a:p>
            <a:pPr marL="457200" indent="-457200">
              <a:buFont typeface="+mj-lt"/>
              <a:buAutoNum type="arabicPeriod"/>
            </a:pPr>
            <a:r>
              <a:rPr lang="de-DE" sz="2200" dirty="0" smtClean="0"/>
              <a:t>8 Stunden, 15 Minuten, 15 Sekunden</a:t>
            </a:r>
          </a:p>
          <a:p>
            <a:pPr marL="457200" indent="-457200">
              <a:buFont typeface="+mj-lt"/>
              <a:buAutoNum type="arabicPeriod"/>
            </a:pPr>
            <a:r>
              <a:rPr lang="de-DE" sz="2200" dirty="0" smtClean="0"/>
              <a:t>Das Hellers verkauft tatsächlich auch Altbier</a:t>
            </a:r>
            <a:endParaRPr lang="de-DE" sz="2200" dirty="0" smtClean="0"/>
          </a:p>
          <a:p>
            <a:pPr marL="457200" indent="-457200">
              <a:buFont typeface="+mj-lt"/>
              <a:buAutoNum type="arabicPeriod"/>
            </a:pPr>
            <a:endParaRPr lang="de-DE" sz="2200" dirty="0" smtClean="0"/>
          </a:p>
          <a:p>
            <a:pPr marL="457200" indent="-457200">
              <a:buFont typeface="+mj-lt"/>
              <a:buAutoNum type="arabicPeriod"/>
            </a:pPr>
            <a:endParaRPr lang="de-DE" sz="2200" dirty="0" smtClean="0"/>
          </a:p>
          <a:p>
            <a:pPr marL="457200" indent="-457200">
              <a:buFont typeface="+mj-lt"/>
              <a:buAutoNum type="arabicPeriod"/>
            </a:pPr>
            <a:endParaRPr lang="de-DE" sz="2200" dirty="0" smtClean="0"/>
          </a:p>
        </p:txBody>
      </p:sp>
    </p:spTree>
    <p:extLst>
      <p:ext uri="{BB962C8B-B14F-4D97-AF65-F5344CB8AC3E}">
        <p14:creationId xmlns:p14="http://schemas.microsoft.com/office/powerpoint/2010/main" val="426097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4">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sz="4000" b="1" dirty="0" smtClean="0"/>
              <a:t>Hier ein Video zu Frage </a:t>
            </a:r>
            <a:r>
              <a:rPr lang="de-DE" sz="4000" b="1" dirty="0" smtClean="0"/>
              <a:t>Nr. 27</a:t>
            </a:r>
            <a:endParaRPr lang="de-DE" sz="4000" b="1" dirty="0"/>
          </a:p>
        </p:txBody>
      </p:sp>
      <p:pic>
        <p:nvPicPr>
          <p:cNvPr id="4" name="-Korrekte_Aussprache_Wein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12499" y="1418798"/>
            <a:ext cx="8126140" cy="4570840"/>
          </a:xfrm>
        </p:spPr>
      </p:pic>
    </p:spTree>
    <p:extLst>
      <p:ext uri="{BB962C8B-B14F-4D97-AF65-F5344CB8AC3E}">
        <p14:creationId xmlns:p14="http://schemas.microsoft.com/office/powerpoint/2010/main" val="200174584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446692" y="358505"/>
            <a:ext cx="8041440" cy="1442674"/>
          </a:xfrm>
        </p:spPr>
        <p:txBody>
          <a:bodyPr/>
          <a:lstStyle/>
          <a:p>
            <a:r>
              <a:rPr lang="de-DE" dirty="0" smtClean="0">
                <a:latin typeface="Avenir Black"/>
                <a:cs typeface="Avenir Black"/>
              </a:rPr>
              <a:t>Auflösung dritte Runde</a:t>
            </a:r>
            <a:endParaRPr lang="de-DE" dirty="0">
              <a:latin typeface="Avenir Black"/>
              <a:cs typeface="Avenir Black"/>
            </a:endParaRPr>
          </a:p>
        </p:txBody>
      </p:sp>
      <p:sp>
        <p:nvSpPr>
          <p:cNvPr id="3" name="Inhaltsplatzhalter 2"/>
          <p:cNvSpPr>
            <a:spLocks noGrp="1"/>
          </p:cNvSpPr>
          <p:nvPr>
            <p:ph idx="1"/>
          </p:nvPr>
        </p:nvSpPr>
        <p:spPr>
          <a:xfrm>
            <a:off x="551280" y="2025300"/>
            <a:ext cx="7754520" cy="3888056"/>
          </a:xfrm>
        </p:spPr>
        <p:txBody>
          <a:bodyPr>
            <a:normAutofit lnSpcReduction="10000"/>
          </a:bodyPr>
          <a:lstStyle/>
          <a:p>
            <a:pPr marL="457200" indent="-457200">
              <a:buFont typeface="+mj-lt"/>
              <a:buAutoNum type="arabicPeriod"/>
            </a:pPr>
            <a:r>
              <a:rPr lang="de-DE" sz="2200" dirty="0" smtClean="0"/>
              <a:t>Eine Gardinenschiene</a:t>
            </a:r>
          </a:p>
          <a:p>
            <a:pPr marL="457200" indent="-457200">
              <a:buFont typeface="+mj-lt"/>
              <a:buAutoNum type="arabicPeriod"/>
            </a:pPr>
            <a:r>
              <a:rPr lang="de-DE" sz="2200" dirty="0" err="1" smtClean="0"/>
              <a:t>Nerhegeb</a:t>
            </a:r>
            <a:endParaRPr lang="de-DE" sz="2200" dirty="0" smtClean="0"/>
          </a:p>
          <a:p>
            <a:pPr marL="457200" indent="-457200">
              <a:buFont typeface="+mj-lt"/>
              <a:buAutoNum type="arabicPeriod"/>
            </a:pPr>
            <a:r>
              <a:rPr lang="de-DE" sz="2200" dirty="0" err="1" smtClean="0"/>
              <a:t>Stairway</a:t>
            </a:r>
            <a:r>
              <a:rPr lang="de-DE" sz="2200" dirty="0" smtClean="0"/>
              <a:t> </a:t>
            </a:r>
            <a:r>
              <a:rPr lang="de-DE" sz="2200" dirty="0" err="1" smtClean="0"/>
              <a:t>to</a:t>
            </a:r>
            <a:r>
              <a:rPr lang="de-DE" sz="2200" dirty="0" smtClean="0"/>
              <a:t> Heaven</a:t>
            </a:r>
          </a:p>
          <a:p>
            <a:pPr marL="457200" indent="-457200">
              <a:buFont typeface="+mj-lt"/>
              <a:buAutoNum type="arabicPeriod"/>
            </a:pPr>
            <a:r>
              <a:rPr lang="de-DE" sz="2200" dirty="0" smtClean="0"/>
              <a:t>Der 04. Mai (May </a:t>
            </a:r>
            <a:r>
              <a:rPr lang="de-DE" sz="2200" dirty="0" err="1" smtClean="0"/>
              <a:t>the</a:t>
            </a:r>
            <a:r>
              <a:rPr lang="de-DE" sz="2200" dirty="0" smtClean="0"/>
              <a:t> </a:t>
            </a:r>
            <a:r>
              <a:rPr lang="de-DE" sz="2200" dirty="0" err="1" smtClean="0"/>
              <a:t>fourth</a:t>
            </a:r>
            <a:r>
              <a:rPr lang="de-DE" sz="2200" dirty="0" smtClean="0"/>
              <a:t>)</a:t>
            </a:r>
          </a:p>
          <a:p>
            <a:pPr marL="457200" indent="-457200">
              <a:buFont typeface="+mj-lt"/>
              <a:buAutoNum type="arabicPeriod"/>
            </a:pPr>
            <a:r>
              <a:rPr lang="de-DE" sz="2200" dirty="0" smtClean="0"/>
              <a:t>8 Stunden, 15 Minuten, 15 Sekunden</a:t>
            </a:r>
          </a:p>
          <a:p>
            <a:pPr marL="457200" indent="-457200">
              <a:buFont typeface="+mj-lt"/>
              <a:buAutoNum type="arabicPeriod"/>
            </a:pPr>
            <a:r>
              <a:rPr lang="de-DE" sz="2200" dirty="0" smtClean="0"/>
              <a:t>51</a:t>
            </a:r>
          </a:p>
          <a:p>
            <a:pPr marL="457200" indent="-457200">
              <a:buFont typeface="+mj-lt"/>
              <a:buAutoNum type="arabicPeriod"/>
            </a:pPr>
            <a:r>
              <a:rPr lang="de-DE" sz="2200" dirty="0" err="1" smtClean="0"/>
              <a:t>Shiraz</a:t>
            </a:r>
            <a:r>
              <a:rPr lang="de-DE" sz="2200" dirty="0" smtClean="0"/>
              <a:t>, Cabernet Sauvignon, Merlot, </a:t>
            </a:r>
            <a:r>
              <a:rPr lang="de-DE" sz="2200" dirty="0" err="1" smtClean="0"/>
              <a:t>Pinot</a:t>
            </a:r>
            <a:r>
              <a:rPr lang="de-DE" sz="2200" dirty="0" smtClean="0"/>
              <a:t> </a:t>
            </a:r>
            <a:r>
              <a:rPr lang="de-DE" sz="2200" dirty="0" err="1" smtClean="0"/>
              <a:t>Grigio</a:t>
            </a:r>
            <a:r>
              <a:rPr lang="de-DE" sz="2200" dirty="0" smtClean="0"/>
              <a:t>, Bordeaux..</a:t>
            </a:r>
          </a:p>
          <a:p>
            <a:pPr marL="457200" indent="-457200">
              <a:buFont typeface="+mj-lt"/>
              <a:buAutoNum type="arabicPeriod"/>
            </a:pPr>
            <a:r>
              <a:rPr lang="de-DE" sz="2200" dirty="0" err="1" smtClean="0"/>
              <a:t>For</a:t>
            </a:r>
            <a:r>
              <a:rPr lang="de-DE" sz="2200" dirty="0" smtClean="0"/>
              <a:t> </a:t>
            </a:r>
            <a:r>
              <a:rPr lang="de-DE" sz="2200" dirty="0" err="1" smtClean="0"/>
              <a:t>the</a:t>
            </a:r>
            <a:r>
              <a:rPr lang="de-DE" sz="2200" dirty="0" smtClean="0"/>
              <a:t> </a:t>
            </a:r>
            <a:r>
              <a:rPr lang="de-DE" sz="2200" dirty="0" err="1" smtClean="0"/>
              <a:t>longest</a:t>
            </a:r>
            <a:r>
              <a:rPr lang="de-DE" sz="2200" dirty="0" smtClean="0"/>
              <a:t> Time von Billy Joel</a:t>
            </a:r>
          </a:p>
          <a:p>
            <a:pPr marL="457200" indent="-457200">
              <a:buFont typeface="+mj-lt"/>
              <a:buAutoNum type="arabicPeriod"/>
            </a:pPr>
            <a:r>
              <a:rPr lang="de-DE" sz="2200" dirty="0" smtClean="0"/>
              <a:t>Yippie </a:t>
            </a:r>
            <a:r>
              <a:rPr lang="de-DE" sz="2200" b="1" dirty="0" smtClean="0"/>
              <a:t>KA </a:t>
            </a:r>
            <a:r>
              <a:rPr lang="de-DE" sz="2200" dirty="0" err="1" smtClean="0"/>
              <a:t>Yei</a:t>
            </a:r>
            <a:r>
              <a:rPr lang="de-DE" sz="2200" dirty="0" smtClean="0"/>
              <a:t>, </a:t>
            </a:r>
            <a:r>
              <a:rPr lang="de-DE" sz="2200" dirty="0" err="1" smtClean="0"/>
              <a:t>Motherf</a:t>
            </a:r>
            <a:r>
              <a:rPr lang="de-DE" sz="2200" dirty="0" smtClean="0"/>
              <a:t>**</a:t>
            </a:r>
            <a:r>
              <a:rPr lang="de-DE" sz="2200" dirty="0" err="1" smtClean="0"/>
              <a:t>ker</a:t>
            </a:r>
            <a:r>
              <a:rPr lang="de-DE" sz="2200" dirty="0" smtClean="0"/>
              <a:t> </a:t>
            </a:r>
            <a:endParaRPr lang="de-DE" sz="2200" dirty="0" smtClean="0"/>
          </a:p>
          <a:p>
            <a:pPr marL="457200" indent="-457200">
              <a:buFont typeface="+mj-lt"/>
              <a:buAutoNum type="arabicPeriod"/>
            </a:pPr>
            <a:r>
              <a:rPr lang="de-DE" sz="2200" dirty="0" smtClean="0"/>
              <a:t>Sie ließ ein Attentat auf ihre Konkurrentin ausüben</a:t>
            </a:r>
            <a:endParaRPr lang="de-DE" sz="2200" dirty="0" smtClean="0"/>
          </a:p>
          <a:p>
            <a:pPr marL="457200" indent="-457200">
              <a:buFont typeface="+mj-lt"/>
              <a:buAutoNum type="arabicPeriod"/>
            </a:pPr>
            <a:endParaRPr lang="de-DE" sz="2200" dirty="0" smtClean="0"/>
          </a:p>
          <a:p>
            <a:pPr marL="457200" indent="-457200">
              <a:buFont typeface="+mj-lt"/>
              <a:buAutoNum type="arabicPeriod"/>
            </a:pPr>
            <a:endParaRPr lang="de-DE" sz="2200" dirty="0" smtClean="0"/>
          </a:p>
          <a:p>
            <a:pPr marL="457200" indent="-457200">
              <a:buFont typeface="+mj-lt"/>
              <a:buAutoNum type="arabicPeriod"/>
            </a:pPr>
            <a:endParaRPr lang="de-DE" sz="2200" dirty="0" smtClean="0"/>
          </a:p>
          <a:p>
            <a:pPr marL="457200" indent="-457200">
              <a:buFont typeface="+mj-lt"/>
              <a:buAutoNum type="arabicPeriod"/>
            </a:pPr>
            <a:endParaRPr lang="de-DE" sz="2200" dirty="0" smtClean="0"/>
          </a:p>
        </p:txBody>
      </p:sp>
    </p:spTree>
    <p:extLst>
      <p:ext uri="{BB962C8B-B14F-4D97-AF65-F5344CB8AC3E}">
        <p14:creationId xmlns:p14="http://schemas.microsoft.com/office/powerpoint/2010/main" val="113629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anim calcmode="lin" valueType="num">
                                      <p:cBhvr>
                                        <p:cTn id="2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1000"/>
                                        <p:tgtEl>
                                          <p:spTgt spid="3">
                                            <p:txEl>
                                              <p:pRg st="9" end="9"/>
                                            </p:txEl>
                                          </p:spTgt>
                                        </p:tgtEl>
                                      </p:cBhvr>
                                    </p:animEffect>
                                    <p:anim calcmode="lin" valueType="num">
                                      <p:cBhvr>
                                        <p:cTn id="2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t>31. Frage</a:t>
            </a:r>
            <a:endParaRPr lang="de-DE" dirty="0"/>
          </a:p>
        </p:txBody>
      </p:sp>
      <p:sp>
        <p:nvSpPr>
          <p:cNvPr id="3" name="Inhaltsplatzhalter 2"/>
          <p:cNvSpPr>
            <a:spLocks noGrp="1"/>
          </p:cNvSpPr>
          <p:nvPr>
            <p:ph idx="1"/>
          </p:nvPr>
        </p:nvSpPr>
        <p:spPr>
          <a:xfrm>
            <a:off x="838200" y="1739564"/>
            <a:ext cx="7467600" cy="3951337"/>
          </a:xfrm>
        </p:spPr>
        <p:txBody>
          <a:bodyPr>
            <a:normAutofit/>
          </a:bodyPr>
          <a:lstStyle/>
          <a:p>
            <a:pPr lvl="0"/>
            <a:r>
              <a:rPr lang="de-DE" sz="2000" dirty="0" smtClean="0"/>
              <a:t>Welche Regel gibt es auf der Walz NICHT?</a:t>
            </a:r>
          </a:p>
          <a:p>
            <a:pPr lvl="1"/>
            <a:r>
              <a:rPr lang="de-DE" sz="2000" dirty="0" smtClean="0"/>
              <a:t>Wer den Hut anfasst, muss mich küssen/Bier ausgeben</a:t>
            </a:r>
          </a:p>
          <a:p>
            <a:pPr lvl="1"/>
            <a:r>
              <a:rPr lang="de-DE" sz="2000" dirty="0" smtClean="0"/>
              <a:t>Keine öffentlichen Verkehrsmittel, außer man wird dazu eingeladen</a:t>
            </a:r>
          </a:p>
          <a:p>
            <a:pPr lvl="1"/>
            <a:r>
              <a:rPr lang="de-DE" sz="2000" dirty="0"/>
              <a:t>Für die Arbeit darf man kein Geld </a:t>
            </a:r>
            <a:r>
              <a:rPr lang="de-DE" sz="2000" dirty="0" smtClean="0"/>
              <a:t>annehmen</a:t>
            </a:r>
          </a:p>
          <a:p>
            <a:pPr lvl="1"/>
            <a:r>
              <a:rPr lang="de-DE" sz="2000" dirty="0" smtClean="0"/>
              <a:t>Es gibt nur eine Kluft</a:t>
            </a:r>
          </a:p>
          <a:p>
            <a:pPr lvl="1"/>
            <a:endParaRPr lang="de-DE" sz="2000" dirty="0"/>
          </a:p>
          <a:p>
            <a:endParaRPr lang="de-DE" sz="2000" dirty="0"/>
          </a:p>
        </p:txBody>
      </p:sp>
      <p:pic>
        <p:nvPicPr>
          <p:cNvPr id="5" name="Bild 4" descr="23-63256316-23-63256317-14073359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344" y="3604205"/>
            <a:ext cx="3139376" cy="3139376"/>
          </a:xfrm>
          <a:prstGeom prst="rect">
            <a:avLst/>
          </a:prstGeom>
        </p:spPr>
      </p:pic>
    </p:spTree>
    <p:extLst>
      <p:ext uri="{BB962C8B-B14F-4D97-AF65-F5344CB8AC3E}">
        <p14:creationId xmlns:p14="http://schemas.microsoft.com/office/powerpoint/2010/main" val="2790691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1280" y="302093"/>
            <a:ext cx="8041440" cy="1442674"/>
          </a:xfrm>
        </p:spPr>
        <p:txBody>
          <a:bodyPr/>
          <a:lstStyle/>
          <a:p>
            <a:r>
              <a:rPr lang="de-DE" dirty="0" smtClean="0"/>
              <a:t>32. Frage </a:t>
            </a:r>
            <a:endParaRPr lang="de-DE" dirty="0"/>
          </a:p>
        </p:txBody>
      </p:sp>
      <p:sp>
        <p:nvSpPr>
          <p:cNvPr id="3" name="Inhaltsplatzhalter 2"/>
          <p:cNvSpPr>
            <a:spLocks noGrp="1"/>
          </p:cNvSpPr>
          <p:nvPr>
            <p:ph idx="1"/>
          </p:nvPr>
        </p:nvSpPr>
        <p:spPr>
          <a:xfrm>
            <a:off x="838200" y="1726478"/>
            <a:ext cx="7467600" cy="3951337"/>
          </a:xfrm>
        </p:spPr>
        <p:txBody>
          <a:bodyPr/>
          <a:lstStyle/>
          <a:p>
            <a:pPr lvl="0"/>
            <a:r>
              <a:rPr lang="de-DE" dirty="0" smtClean="0"/>
              <a:t>Nenne mir drei Bestandteile eines jeden Glühweins!</a:t>
            </a:r>
            <a:endParaRPr lang="de-DE" dirty="0"/>
          </a:p>
          <a:p>
            <a:endParaRPr lang="de-DE" dirty="0"/>
          </a:p>
        </p:txBody>
      </p:sp>
      <p:pic>
        <p:nvPicPr>
          <p:cNvPr id="6" name="Bild 5" descr="130131264_3919094718114060_3262958144683148372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132" y="2625364"/>
            <a:ext cx="3438921" cy="3438921"/>
          </a:xfrm>
          <a:prstGeom prst="rect">
            <a:avLst/>
          </a:prstGeom>
        </p:spPr>
      </p:pic>
    </p:spTree>
    <p:extLst>
      <p:ext uri="{BB962C8B-B14F-4D97-AF65-F5344CB8AC3E}">
        <p14:creationId xmlns:p14="http://schemas.microsoft.com/office/powerpoint/2010/main" val="2200229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1280" y="42035"/>
            <a:ext cx="8041440" cy="1442674"/>
          </a:xfrm>
        </p:spPr>
        <p:txBody>
          <a:bodyPr/>
          <a:lstStyle/>
          <a:p>
            <a:r>
              <a:rPr lang="de-DE" dirty="0" smtClean="0"/>
              <a:t>33. Frage </a:t>
            </a:r>
            <a:endParaRPr lang="de-DE" dirty="0"/>
          </a:p>
        </p:txBody>
      </p:sp>
      <p:sp>
        <p:nvSpPr>
          <p:cNvPr id="3" name="Inhaltsplatzhalter 2"/>
          <p:cNvSpPr>
            <a:spLocks noGrp="1"/>
          </p:cNvSpPr>
          <p:nvPr>
            <p:ph idx="1"/>
          </p:nvPr>
        </p:nvSpPr>
        <p:spPr>
          <a:xfrm>
            <a:off x="838200" y="1200017"/>
            <a:ext cx="7467600" cy="3951337"/>
          </a:xfrm>
        </p:spPr>
        <p:txBody>
          <a:bodyPr/>
          <a:lstStyle/>
          <a:p>
            <a:r>
              <a:rPr lang="de-DE" dirty="0" smtClean="0"/>
              <a:t>Wie lautet die richtige Schreibweise?</a:t>
            </a:r>
          </a:p>
          <a:p>
            <a:pPr lvl="1"/>
            <a:r>
              <a:rPr lang="de-DE" dirty="0" smtClean="0"/>
              <a:t>Chrysanthemen</a:t>
            </a:r>
          </a:p>
          <a:p>
            <a:pPr lvl="1"/>
            <a:r>
              <a:rPr lang="de-DE" dirty="0" err="1" smtClean="0"/>
              <a:t>Chrysanthämen</a:t>
            </a:r>
            <a:endParaRPr lang="de-DE" dirty="0" smtClean="0"/>
          </a:p>
          <a:p>
            <a:pPr lvl="1"/>
            <a:r>
              <a:rPr lang="de-DE" dirty="0" err="1" smtClean="0"/>
              <a:t>Chrisanthemen</a:t>
            </a:r>
            <a:endParaRPr lang="de-DE" dirty="0" smtClean="0"/>
          </a:p>
          <a:p>
            <a:pPr lvl="1"/>
            <a:r>
              <a:rPr lang="de-DE" dirty="0" err="1" smtClean="0"/>
              <a:t>Chrysantemen</a:t>
            </a:r>
            <a:endParaRPr lang="de-DE" dirty="0"/>
          </a:p>
        </p:txBody>
      </p:sp>
      <p:pic>
        <p:nvPicPr>
          <p:cNvPr id="4" name="Bild 3" descr="Chrysanthemen-Mix-Grossblumig-12-Maxi-Jungpflanzen_12-Maxi-Jungpflanzen_(290023)-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028" y="2278818"/>
            <a:ext cx="4281692" cy="4281692"/>
          </a:xfrm>
          <a:prstGeom prst="rect">
            <a:avLst/>
          </a:prstGeom>
        </p:spPr>
      </p:pic>
    </p:spTree>
    <p:extLst>
      <p:ext uri="{BB962C8B-B14F-4D97-AF65-F5344CB8AC3E}">
        <p14:creationId xmlns:p14="http://schemas.microsoft.com/office/powerpoint/2010/main" val="1910210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Avenir Black"/>
                <a:cs typeface="Avenir Black"/>
              </a:rPr>
              <a:t>Die Kategorien</a:t>
            </a:r>
            <a:endParaRPr lang="de-DE" dirty="0">
              <a:latin typeface="Avenir Black"/>
              <a:cs typeface="Avenir Black"/>
            </a:endParaRPr>
          </a:p>
        </p:txBody>
      </p:sp>
      <p:sp>
        <p:nvSpPr>
          <p:cNvPr id="3" name="Inhaltsplatzhalter 2"/>
          <p:cNvSpPr>
            <a:spLocks noGrp="1"/>
          </p:cNvSpPr>
          <p:nvPr>
            <p:ph idx="1"/>
          </p:nvPr>
        </p:nvSpPr>
        <p:spPr/>
        <p:txBody>
          <a:bodyPr/>
          <a:lstStyle/>
          <a:p>
            <a:r>
              <a:rPr lang="de-DE" dirty="0" smtClean="0"/>
              <a:t>Köln</a:t>
            </a:r>
          </a:p>
          <a:p>
            <a:r>
              <a:rPr lang="de-DE" dirty="0" smtClean="0"/>
              <a:t>Bücher und Wörter</a:t>
            </a:r>
          </a:p>
          <a:p>
            <a:r>
              <a:rPr lang="de-DE" dirty="0" smtClean="0"/>
              <a:t>Musik</a:t>
            </a:r>
          </a:p>
          <a:p>
            <a:r>
              <a:rPr lang="de-DE" dirty="0" smtClean="0"/>
              <a:t>Film</a:t>
            </a:r>
          </a:p>
          <a:p>
            <a:r>
              <a:rPr lang="de-DE" dirty="0" smtClean="0"/>
              <a:t>Sport</a:t>
            </a:r>
            <a:endParaRPr lang="de-DE" dirty="0"/>
          </a:p>
        </p:txBody>
      </p:sp>
      <p:pic>
        <p:nvPicPr>
          <p:cNvPr id="4" name="Bild 3"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2142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t>34. Frage </a:t>
            </a:r>
            <a:endParaRPr lang="de-DE" dirty="0"/>
          </a:p>
        </p:txBody>
      </p:sp>
      <p:sp>
        <p:nvSpPr>
          <p:cNvPr id="3" name="Inhaltsplatzhalter 2"/>
          <p:cNvSpPr>
            <a:spLocks noGrp="1"/>
          </p:cNvSpPr>
          <p:nvPr>
            <p:ph idx="1"/>
          </p:nvPr>
        </p:nvSpPr>
        <p:spPr>
          <a:xfrm>
            <a:off x="838200" y="1672246"/>
            <a:ext cx="7467600" cy="3951337"/>
          </a:xfrm>
        </p:spPr>
        <p:txBody>
          <a:bodyPr/>
          <a:lstStyle/>
          <a:p>
            <a:r>
              <a:rPr lang="de-DE" dirty="0" smtClean="0"/>
              <a:t>Der Handwerker bzw. die Handwerkerin bei euch hat sein/ihr Werkzeug vergessen und fragt nach einem Franzosen. Was gebt ihr ihm/ihr?</a:t>
            </a:r>
            <a:endParaRPr lang="de-DE" dirty="0"/>
          </a:p>
        </p:txBody>
      </p:sp>
      <p:pic>
        <p:nvPicPr>
          <p:cNvPr id="4" name="Bild 3" descr="65ef1c4bc1bf5ad501597702bfff88c357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659" y="2831972"/>
            <a:ext cx="2488670" cy="3923050"/>
          </a:xfrm>
          <a:prstGeom prst="rect">
            <a:avLst/>
          </a:prstGeom>
        </p:spPr>
      </p:pic>
    </p:spTree>
    <p:extLst>
      <p:ext uri="{BB962C8B-B14F-4D97-AF65-F5344CB8AC3E}">
        <p14:creationId xmlns:p14="http://schemas.microsoft.com/office/powerpoint/2010/main" val="1097320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2018-xmas-unkelbach-16.jpg"/>
          <p:cNvPicPr>
            <a:picLocks noChangeAspect="1"/>
          </p:cNvPicPr>
          <p:nvPr/>
        </p:nvPicPr>
        <p:blipFill>
          <a:blip r:embed="rId4">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t>35. Frage</a:t>
            </a:r>
            <a:endParaRPr lang="de-DE" dirty="0"/>
          </a:p>
        </p:txBody>
      </p:sp>
      <p:sp>
        <p:nvSpPr>
          <p:cNvPr id="3" name="Inhaltsplatzhalter 2"/>
          <p:cNvSpPr>
            <a:spLocks noGrp="1"/>
          </p:cNvSpPr>
          <p:nvPr>
            <p:ph idx="1"/>
          </p:nvPr>
        </p:nvSpPr>
        <p:spPr>
          <a:xfrm>
            <a:off x="838200" y="1767150"/>
            <a:ext cx="7467600" cy="3951337"/>
          </a:xfrm>
        </p:spPr>
        <p:txBody>
          <a:bodyPr/>
          <a:lstStyle/>
          <a:p>
            <a:r>
              <a:rPr lang="de-DE" dirty="0" smtClean="0"/>
              <a:t>Was bedeutet dieses Geräusch?</a:t>
            </a:r>
            <a:endParaRPr lang="de-DE" dirty="0"/>
          </a:p>
        </p:txBody>
      </p:sp>
      <p:pic>
        <p:nvPicPr>
          <p:cNvPr id="5" name="The_Sound_of_dial-up_Inter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414893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83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t>36. Frage </a:t>
            </a:r>
            <a:endParaRPr lang="de-DE" dirty="0"/>
          </a:p>
        </p:txBody>
      </p:sp>
      <p:sp>
        <p:nvSpPr>
          <p:cNvPr id="3" name="Inhaltsplatzhalter 2"/>
          <p:cNvSpPr>
            <a:spLocks noGrp="1"/>
          </p:cNvSpPr>
          <p:nvPr>
            <p:ph idx="1"/>
          </p:nvPr>
        </p:nvSpPr>
        <p:spPr/>
        <p:txBody>
          <a:bodyPr/>
          <a:lstStyle/>
          <a:p>
            <a:r>
              <a:rPr lang="de-DE" dirty="0" smtClean="0"/>
              <a:t>Weihnachtsfrage: Das historische Vorbild von Santa Claus ist weder US-Amerikaner noch wird dieser so geschrieben. Aus welchem Land stammt der wahrhaftige „Santa Claus“?</a:t>
            </a:r>
            <a:endParaRPr lang="de-DE" dirty="0"/>
          </a:p>
        </p:txBody>
      </p:sp>
    </p:spTree>
    <p:extLst>
      <p:ext uri="{BB962C8B-B14F-4D97-AF65-F5344CB8AC3E}">
        <p14:creationId xmlns:p14="http://schemas.microsoft.com/office/powerpoint/2010/main" val="38178813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t>37. Frage </a:t>
            </a:r>
            <a:endParaRPr lang="de-DE" dirty="0"/>
          </a:p>
        </p:txBody>
      </p:sp>
      <p:sp>
        <p:nvSpPr>
          <p:cNvPr id="3" name="Inhaltsplatzhalter 2"/>
          <p:cNvSpPr>
            <a:spLocks noGrp="1"/>
          </p:cNvSpPr>
          <p:nvPr>
            <p:ph idx="1"/>
          </p:nvPr>
        </p:nvSpPr>
        <p:spPr/>
        <p:txBody>
          <a:bodyPr/>
          <a:lstStyle/>
          <a:p>
            <a:r>
              <a:rPr lang="de-DE" dirty="0" smtClean="0"/>
              <a:t>Was ist ein </a:t>
            </a:r>
            <a:r>
              <a:rPr lang="de-DE" dirty="0" err="1" smtClean="0"/>
              <a:t>Affogato</a:t>
            </a:r>
            <a:r>
              <a:rPr lang="de-DE" dirty="0" smtClean="0"/>
              <a:t>?</a:t>
            </a:r>
          </a:p>
          <a:p>
            <a:pPr lvl="1"/>
            <a:r>
              <a:rPr lang="de-DE" dirty="0" smtClean="0"/>
              <a:t>Ein Teil eines Motorrads</a:t>
            </a:r>
          </a:p>
          <a:p>
            <a:pPr lvl="1"/>
            <a:r>
              <a:rPr lang="de-DE" dirty="0" smtClean="0"/>
              <a:t>Eine Eisspezialität</a:t>
            </a:r>
          </a:p>
          <a:p>
            <a:pPr lvl="1"/>
            <a:r>
              <a:rPr lang="de-DE" dirty="0" smtClean="0"/>
              <a:t>Ein Cocktail</a:t>
            </a:r>
          </a:p>
          <a:p>
            <a:pPr lvl="1"/>
            <a:r>
              <a:rPr lang="de-DE" dirty="0" smtClean="0"/>
              <a:t>Eine Katzenrasse</a:t>
            </a:r>
          </a:p>
        </p:txBody>
      </p:sp>
    </p:spTree>
    <p:extLst>
      <p:ext uri="{BB962C8B-B14F-4D97-AF65-F5344CB8AC3E}">
        <p14:creationId xmlns:p14="http://schemas.microsoft.com/office/powerpoint/2010/main" val="2800219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t>38. Frage </a:t>
            </a:r>
            <a:endParaRPr lang="de-DE" dirty="0"/>
          </a:p>
        </p:txBody>
      </p:sp>
      <p:sp>
        <p:nvSpPr>
          <p:cNvPr id="3" name="Inhaltsplatzhalter 2"/>
          <p:cNvSpPr>
            <a:spLocks noGrp="1"/>
          </p:cNvSpPr>
          <p:nvPr>
            <p:ph idx="1"/>
          </p:nvPr>
        </p:nvSpPr>
        <p:spPr>
          <a:xfrm>
            <a:off x="929726" y="1864907"/>
            <a:ext cx="7467600" cy="3951337"/>
          </a:xfrm>
        </p:spPr>
        <p:txBody>
          <a:bodyPr/>
          <a:lstStyle/>
          <a:p>
            <a:pPr lvl="0"/>
            <a:r>
              <a:rPr lang="de-DE" dirty="0" smtClean="0"/>
              <a:t>Die jüdische Gemeinschaft </a:t>
            </a:r>
            <a:r>
              <a:rPr lang="de-DE" dirty="0" smtClean="0"/>
              <a:t>feiert traditionell nicht Weihnachten, sondern....? (Nur die richtige Schreibweise bringt einen Punkt!)</a:t>
            </a:r>
            <a:endParaRPr lang="de-DE" dirty="0"/>
          </a:p>
        </p:txBody>
      </p:sp>
    </p:spTree>
    <p:extLst>
      <p:ext uri="{BB962C8B-B14F-4D97-AF65-F5344CB8AC3E}">
        <p14:creationId xmlns:p14="http://schemas.microsoft.com/office/powerpoint/2010/main" val="339110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t>39. Frage</a:t>
            </a:r>
            <a:endParaRPr lang="de-DE" dirty="0"/>
          </a:p>
        </p:txBody>
      </p:sp>
      <p:sp>
        <p:nvSpPr>
          <p:cNvPr id="3" name="Inhaltsplatzhalter 2"/>
          <p:cNvSpPr>
            <a:spLocks noGrp="1"/>
          </p:cNvSpPr>
          <p:nvPr>
            <p:ph idx="1"/>
          </p:nvPr>
        </p:nvSpPr>
        <p:spPr>
          <a:xfrm>
            <a:off x="838200" y="1869522"/>
            <a:ext cx="7467600" cy="3951337"/>
          </a:xfrm>
          <a:prstGeom prst="rect">
            <a:avLst/>
          </a:prstGeom>
        </p:spPr>
        <p:txBody>
          <a:bodyPr/>
          <a:lstStyle/>
          <a:p>
            <a:r>
              <a:rPr lang="de-DE" dirty="0" smtClean="0"/>
              <a:t>Woher kommt die Tradition, Christbaumkugeln an den Weihnachtsbaum zu hängen?</a:t>
            </a:r>
            <a:endParaRPr lang="de-DE" dirty="0" smtClean="0"/>
          </a:p>
          <a:p>
            <a:pPr lvl="1"/>
            <a:endParaRPr lang="de-DE" dirty="0"/>
          </a:p>
        </p:txBody>
      </p:sp>
      <p:pic>
        <p:nvPicPr>
          <p:cNvPr id="5" name="Bild 4" descr="christbaumkugeln-rot-go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633" y="2808530"/>
            <a:ext cx="5598798" cy="3744196"/>
          </a:xfrm>
          <a:prstGeom prst="rect">
            <a:avLst/>
          </a:prstGeom>
        </p:spPr>
      </p:pic>
    </p:spTree>
    <p:extLst>
      <p:ext uri="{BB962C8B-B14F-4D97-AF65-F5344CB8AC3E}">
        <p14:creationId xmlns:p14="http://schemas.microsoft.com/office/powerpoint/2010/main" val="904458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t>40. Frage</a:t>
            </a:r>
            <a:endParaRPr lang="de-DE" dirty="0"/>
          </a:p>
        </p:txBody>
      </p:sp>
      <p:sp>
        <p:nvSpPr>
          <p:cNvPr id="3" name="Inhaltsplatzhalter 2"/>
          <p:cNvSpPr>
            <a:spLocks noGrp="1"/>
          </p:cNvSpPr>
          <p:nvPr>
            <p:ph idx="1"/>
          </p:nvPr>
        </p:nvSpPr>
        <p:spPr>
          <a:xfrm>
            <a:off x="838200" y="1869522"/>
            <a:ext cx="7467600" cy="3951337"/>
          </a:xfrm>
        </p:spPr>
        <p:txBody>
          <a:bodyPr/>
          <a:lstStyle/>
          <a:p>
            <a:pPr lvl="1"/>
            <a:r>
              <a:rPr lang="de-DE" dirty="0" smtClean="0"/>
              <a:t>ACHTUNG hier hat man nur 1 Minute zur Lösung! </a:t>
            </a:r>
            <a:br>
              <a:rPr lang="de-DE" dirty="0" smtClean="0"/>
            </a:br>
            <a:r>
              <a:rPr lang="de-DE" dirty="0" smtClean="0"/>
              <a:t>„Man </a:t>
            </a:r>
            <a:r>
              <a:rPr lang="de-DE" dirty="0" smtClean="0"/>
              <a:t>geht durch ein Loch rein und kommt bei zwei Löchern raus</a:t>
            </a:r>
            <a:r>
              <a:rPr lang="de-DE" dirty="0" smtClean="0"/>
              <a:t>.“ </a:t>
            </a:r>
            <a:r>
              <a:rPr lang="de-DE" dirty="0" smtClean="0"/>
              <a:t>Was ist gesucht?</a:t>
            </a:r>
          </a:p>
        </p:txBody>
      </p:sp>
      <p:pic>
        <p:nvPicPr>
          <p:cNvPr id="5" name="Bild 4" descr="vhz.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204" y="3280859"/>
            <a:ext cx="2540000" cy="2540000"/>
          </a:xfrm>
          <a:prstGeom prst="rect">
            <a:avLst/>
          </a:prstGeom>
        </p:spPr>
      </p:pic>
    </p:spTree>
    <p:extLst>
      <p:ext uri="{BB962C8B-B14F-4D97-AF65-F5344CB8AC3E}">
        <p14:creationId xmlns:p14="http://schemas.microsoft.com/office/powerpoint/2010/main" val="2977007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446692" y="358505"/>
            <a:ext cx="8041440" cy="1442674"/>
          </a:xfrm>
        </p:spPr>
        <p:txBody>
          <a:bodyPr/>
          <a:lstStyle/>
          <a:p>
            <a:r>
              <a:rPr lang="de-DE" dirty="0" smtClean="0">
                <a:latin typeface="Avenir Black"/>
                <a:cs typeface="Avenir Black"/>
              </a:rPr>
              <a:t>Auflösung vierte Runde</a:t>
            </a:r>
            <a:endParaRPr lang="de-DE" dirty="0">
              <a:latin typeface="Avenir Black"/>
              <a:cs typeface="Avenir Black"/>
            </a:endParaRPr>
          </a:p>
        </p:txBody>
      </p:sp>
      <p:sp>
        <p:nvSpPr>
          <p:cNvPr id="3" name="Inhaltsplatzhalter 2"/>
          <p:cNvSpPr>
            <a:spLocks noGrp="1"/>
          </p:cNvSpPr>
          <p:nvPr>
            <p:ph idx="1"/>
          </p:nvPr>
        </p:nvSpPr>
        <p:spPr>
          <a:xfrm>
            <a:off x="551280" y="2025300"/>
            <a:ext cx="7754520" cy="3888056"/>
          </a:xfrm>
        </p:spPr>
        <p:txBody>
          <a:bodyPr>
            <a:normAutofit fontScale="92500" lnSpcReduction="20000"/>
          </a:bodyPr>
          <a:lstStyle/>
          <a:p>
            <a:pPr marL="457200" indent="-457200">
              <a:buFont typeface="+mj-lt"/>
              <a:buAutoNum type="arabicPeriod"/>
            </a:pPr>
            <a:r>
              <a:rPr lang="de-DE" sz="2200" dirty="0" smtClean="0"/>
              <a:t>Für die Arbeit darf man kein Geld annehmen</a:t>
            </a:r>
          </a:p>
          <a:p>
            <a:pPr marL="457200" indent="-457200">
              <a:buFont typeface="+mj-lt"/>
              <a:buAutoNum type="arabicPeriod"/>
            </a:pPr>
            <a:r>
              <a:rPr lang="de-DE" sz="2200" dirty="0" smtClean="0"/>
              <a:t>Zucker, Zimt, Nelken, Rotwein, Orangen- bzw. Zitronenschalen</a:t>
            </a:r>
            <a:endParaRPr lang="de-DE" sz="2200" dirty="0" smtClean="0"/>
          </a:p>
          <a:p>
            <a:pPr marL="457200" indent="-457200">
              <a:buFont typeface="+mj-lt"/>
              <a:buAutoNum type="arabicPeriod"/>
            </a:pPr>
            <a:r>
              <a:rPr lang="de-DE" sz="2200" dirty="0" smtClean="0"/>
              <a:t>Chrysanthemen</a:t>
            </a:r>
          </a:p>
          <a:p>
            <a:pPr marL="457200" indent="-457200">
              <a:buFont typeface="+mj-lt"/>
              <a:buAutoNum type="arabicPeriod"/>
            </a:pPr>
            <a:r>
              <a:rPr lang="de-DE" sz="2200" dirty="0" smtClean="0"/>
              <a:t>Schraubenschlüssel</a:t>
            </a:r>
          </a:p>
          <a:p>
            <a:pPr marL="457200" indent="-457200">
              <a:buFont typeface="+mj-lt"/>
              <a:buAutoNum type="arabicPeriod"/>
            </a:pPr>
            <a:r>
              <a:rPr lang="de-DE" sz="2200" dirty="0" smtClean="0"/>
              <a:t>Verbindungsaufbau zum Internet (Telefon-Modem)</a:t>
            </a:r>
          </a:p>
          <a:p>
            <a:pPr marL="457200" indent="-457200">
              <a:buFont typeface="+mj-lt"/>
              <a:buAutoNum type="arabicPeriod"/>
            </a:pPr>
            <a:r>
              <a:rPr lang="de-DE" sz="2200" dirty="0" err="1" smtClean="0"/>
              <a:t>Sinterklaas</a:t>
            </a:r>
            <a:r>
              <a:rPr lang="de-DE" sz="2200" dirty="0" smtClean="0"/>
              <a:t> kommt aus den Niederlanden</a:t>
            </a:r>
            <a:endParaRPr lang="de-DE" sz="2200" dirty="0" smtClean="0"/>
          </a:p>
          <a:p>
            <a:pPr marL="457200" indent="-457200">
              <a:buFont typeface="+mj-lt"/>
              <a:buAutoNum type="arabicPeriod"/>
            </a:pPr>
            <a:r>
              <a:rPr lang="de-DE" sz="2200" dirty="0" smtClean="0"/>
              <a:t>Ein Espresso mit einer Kugel Vanilleeis</a:t>
            </a:r>
          </a:p>
          <a:p>
            <a:pPr marL="457200" indent="-457200">
              <a:buFont typeface="+mj-lt"/>
              <a:buAutoNum type="arabicPeriod"/>
            </a:pPr>
            <a:r>
              <a:rPr lang="de-DE" sz="2200" dirty="0" smtClean="0"/>
              <a:t>Chanukka</a:t>
            </a:r>
          </a:p>
          <a:p>
            <a:pPr marL="457200" indent="-457200">
              <a:buFont typeface="+mj-lt"/>
              <a:buAutoNum type="arabicPeriod"/>
            </a:pPr>
            <a:r>
              <a:rPr lang="de-DE" sz="2200" dirty="0" smtClean="0"/>
              <a:t>Der Weihnachtsbaum steht für den Paradiesbaum und die Christbaumkugeln sollen die Äpfel an diesem darstellen, im 20. Jhd</a:t>
            </a:r>
            <a:r>
              <a:rPr lang="de-DE" sz="2200" dirty="0" smtClean="0"/>
              <a:t>. wurden traditionell sogar noch Äpfel an den Weihnachtsbaum gehangen</a:t>
            </a:r>
            <a:endParaRPr lang="de-DE" sz="2200" dirty="0" smtClean="0"/>
          </a:p>
          <a:p>
            <a:pPr marL="457200" indent="-457200">
              <a:buFont typeface="+mj-lt"/>
              <a:buAutoNum type="arabicPeriod"/>
            </a:pPr>
            <a:r>
              <a:rPr lang="de-DE" sz="2200" dirty="0" smtClean="0"/>
              <a:t>Eine Hose</a:t>
            </a:r>
          </a:p>
          <a:p>
            <a:pPr marL="457200" indent="-457200">
              <a:buFont typeface="+mj-lt"/>
              <a:buAutoNum type="arabicPeriod"/>
            </a:pPr>
            <a:endParaRPr lang="de-DE" sz="2200" dirty="0" smtClean="0"/>
          </a:p>
        </p:txBody>
      </p:sp>
    </p:spTree>
    <p:extLst>
      <p:ext uri="{BB962C8B-B14F-4D97-AF65-F5344CB8AC3E}">
        <p14:creationId xmlns:p14="http://schemas.microsoft.com/office/powerpoint/2010/main" val="1582526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dirty="0" smtClean="0">
                <a:latin typeface="Avenir Black"/>
                <a:cs typeface="Avenir Black"/>
              </a:rPr>
              <a:t>VIELEN DANK </a:t>
            </a:r>
            <a:r>
              <a:rPr lang="de-DE" dirty="0" err="1" smtClean="0">
                <a:latin typeface="Avenir Black"/>
                <a:cs typeface="Avenir Black"/>
              </a:rPr>
              <a:t>FÜR‘s</a:t>
            </a:r>
            <a:r>
              <a:rPr lang="de-DE" dirty="0" smtClean="0">
                <a:latin typeface="Avenir Black"/>
                <a:cs typeface="Avenir Black"/>
              </a:rPr>
              <a:t> MITMACHEN! </a:t>
            </a:r>
            <a:endParaRPr lang="de-DE" dirty="0">
              <a:latin typeface="Avenir Black"/>
              <a:cs typeface="Avenir Black"/>
            </a:endParaRPr>
          </a:p>
        </p:txBody>
      </p:sp>
      <p:sp>
        <p:nvSpPr>
          <p:cNvPr id="3" name="Inhaltsplatzhalter 2"/>
          <p:cNvSpPr>
            <a:spLocks noGrp="1"/>
          </p:cNvSpPr>
          <p:nvPr>
            <p:ph idx="1"/>
          </p:nvPr>
        </p:nvSpPr>
        <p:spPr>
          <a:xfrm>
            <a:off x="451857" y="2038387"/>
            <a:ext cx="7853943" cy="4579971"/>
          </a:xfrm>
        </p:spPr>
        <p:txBody>
          <a:bodyPr>
            <a:normAutofit fontScale="92500"/>
          </a:bodyPr>
          <a:lstStyle/>
          <a:p>
            <a:r>
              <a:rPr lang="de-DE" sz="2200" dirty="0" smtClean="0"/>
              <a:t>Gerne </a:t>
            </a:r>
            <a:r>
              <a:rPr lang="de-DE" sz="2200" dirty="0" smtClean="0"/>
              <a:t>Feedback an </a:t>
            </a:r>
            <a:r>
              <a:rPr lang="de-DE" sz="2200" dirty="0" smtClean="0">
                <a:hlinkClick r:id="rId3"/>
              </a:rPr>
              <a:t>kneipenquiz@hausunkelbach.de</a:t>
            </a:r>
            <a:r>
              <a:rPr lang="de-DE" sz="2200" dirty="0" smtClean="0"/>
              <a:t/>
            </a:r>
            <a:br>
              <a:rPr lang="de-DE" sz="2200" dirty="0" smtClean="0"/>
            </a:br>
            <a:endParaRPr lang="de-DE" sz="2200" dirty="0" smtClean="0"/>
          </a:p>
          <a:p>
            <a:r>
              <a:rPr lang="de-DE" sz="2200" dirty="0" smtClean="0"/>
              <a:t>Danke an Alexander </a:t>
            </a:r>
            <a:r>
              <a:rPr lang="de-DE" sz="2200" dirty="0" err="1" smtClean="0"/>
              <a:t>Manek</a:t>
            </a:r>
            <a:r>
              <a:rPr lang="de-DE" sz="2200" dirty="0" smtClean="0"/>
              <a:t>, dass ich das Ganze hier machen darf und auch in Corona-Zeiten hat der Chef immer ein offenes Ohr!</a:t>
            </a:r>
            <a:br>
              <a:rPr lang="de-DE" sz="2200" dirty="0" smtClean="0"/>
            </a:br>
            <a:endParaRPr lang="de-DE" sz="2200" dirty="0" smtClean="0"/>
          </a:p>
          <a:p>
            <a:r>
              <a:rPr lang="de-DE" sz="2200" dirty="0" smtClean="0"/>
              <a:t>Zu unserer Situation: Sowohl meine Kolleg*innen als auch ich sind sehr traurig, dass wir euch nicht wie sonst zur Weihnachtszeit im Unkelbach bewirten dürfen. Wir sind als Studierende in der Gastronomie tätig und damit sehr von der Pandemie betroffen und hoffen, dass ihr trotz allem schöne Feiertage habt! Bis nächstes Jahr!</a:t>
            </a:r>
            <a:br>
              <a:rPr lang="de-DE" sz="2200" dirty="0" smtClean="0"/>
            </a:br>
            <a:endParaRPr lang="de-DE" sz="2200" dirty="0" smtClean="0"/>
          </a:p>
          <a:p>
            <a:r>
              <a:rPr lang="de-DE" sz="1500" dirty="0" smtClean="0"/>
              <a:t>FALLS ihr das Kneipenquiz (im Januar ist eine online-version geplant) und uns ein wenig unterst</a:t>
            </a:r>
            <a:r>
              <a:rPr lang="de-DE" sz="1500" dirty="0" smtClean="0"/>
              <a:t>ützen wollt und ein oder zwei Euro übrig habt</a:t>
            </a:r>
            <a:r>
              <a:rPr lang="de-DE" sz="1500" dirty="0"/>
              <a:t>: </a:t>
            </a:r>
            <a:r>
              <a:rPr lang="de-DE" sz="1500" dirty="0" err="1">
                <a:hlinkClick r:id="rId4" action="ppaction://hlinkfile"/>
              </a:rPr>
              <a:t>paypal.me</a:t>
            </a:r>
            <a:r>
              <a:rPr lang="de-DE" sz="1500" dirty="0">
                <a:hlinkClick r:id="rId4" action="ppaction://hlinkfile"/>
              </a:rPr>
              <a:t>/</a:t>
            </a:r>
            <a:r>
              <a:rPr lang="de-DE" sz="1500" dirty="0" err="1">
                <a:hlinkClick r:id="rId4" action="ppaction://hlinkfile"/>
              </a:rPr>
              <a:t>pools</a:t>
            </a:r>
            <a:r>
              <a:rPr lang="de-DE" sz="1500" dirty="0">
                <a:hlinkClick r:id="rId4" action="ppaction://hlinkfile"/>
              </a:rPr>
              <a:t>/c/8voBxZh4Di</a:t>
            </a:r>
            <a:endParaRPr lang="de-DE" sz="1500" dirty="0" smtClean="0"/>
          </a:p>
          <a:p>
            <a:endParaRPr lang="de-DE" sz="2200" dirty="0"/>
          </a:p>
        </p:txBody>
      </p:sp>
    </p:spTree>
    <p:extLst>
      <p:ext uri="{BB962C8B-B14F-4D97-AF65-F5344CB8AC3E}">
        <p14:creationId xmlns:p14="http://schemas.microsoft.com/office/powerpoint/2010/main" val="32847138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000" b="1" i="1" dirty="0" smtClean="0">
                <a:solidFill>
                  <a:schemeClr val="tx2">
                    <a:lumMod val="75000"/>
                    <a:lumOff val="25000"/>
                  </a:schemeClr>
                </a:solidFill>
              </a:rPr>
              <a:t>FROHE WEIHNACHTEN! Euer Team vom Haus Unkelbach!</a:t>
            </a:r>
            <a:endParaRPr lang="de-DE" sz="4000" b="1" i="1" dirty="0">
              <a:solidFill>
                <a:schemeClr val="tx2">
                  <a:lumMod val="75000"/>
                  <a:lumOff val="25000"/>
                </a:schemeClr>
              </a:solidFill>
            </a:endParaRPr>
          </a:p>
        </p:txBody>
      </p:sp>
      <p:pic>
        <p:nvPicPr>
          <p:cNvPr id="4" name="Inhaltsplatzhalter 3" descr="130767521_3822523597803366_4639384480204833171_o.jpg"/>
          <p:cNvPicPr>
            <a:picLocks noGrp="1" noChangeAspect="1"/>
          </p:cNvPicPr>
          <p:nvPr>
            <p:ph idx="1"/>
          </p:nvPr>
        </p:nvPicPr>
        <p:blipFill>
          <a:blip r:embed="rId2">
            <a:extLst>
              <a:ext uri="{28A0092B-C50C-407E-A947-70E740481C1C}">
                <a14:useLocalDpi xmlns:a14="http://schemas.microsoft.com/office/drawing/2010/main" val="0"/>
              </a:ext>
            </a:extLst>
          </a:blip>
          <a:srcRect l="-75993" r="-75993"/>
          <a:stretch>
            <a:fillRect/>
          </a:stretch>
        </p:blipFill>
        <p:spPr>
          <a:xfrm>
            <a:off x="209334" y="1879237"/>
            <a:ext cx="8694871" cy="4600724"/>
          </a:xfrm>
        </p:spPr>
      </p:pic>
    </p:spTree>
    <p:extLst>
      <p:ext uri="{BB962C8B-B14F-4D97-AF65-F5344CB8AC3E}">
        <p14:creationId xmlns:p14="http://schemas.microsoft.com/office/powerpoint/2010/main" val="14614951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Die Teams</a:t>
            </a:r>
            <a:endParaRPr lang="de-DE" b="1" dirty="0"/>
          </a:p>
        </p:txBody>
      </p:sp>
      <p:sp>
        <p:nvSpPr>
          <p:cNvPr id="3" name="Inhaltsplatzhalter 2"/>
          <p:cNvSpPr>
            <a:spLocks noGrp="1"/>
          </p:cNvSpPr>
          <p:nvPr>
            <p:ph idx="1"/>
          </p:nvPr>
        </p:nvSpPr>
        <p:spPr>
          <a:xfrm>
            <a:off x="838200" y="1801180"/>
            <a:ext cx="7467600" cy="3951337"/>
          </a:xfrm>
        </p:spPr>
        <p:txBody>
          <a:bodyPr>
            <a:normAutofit/>
          </a:bodyPr>
          <a:lstStyle/>
          <a:p>
            <a:endParaRPr lang="de-DE" sz="2000" dirty="0" smtClean="0"/>
          </a:p>
          <a:p>
            <a:endParaRPr lang="de-DE" sz="2000" dirty="0" smtClean="0"/>
          </a:p>
          <a:p>
            <a:endParaRPr lang="de-DE" sz="2000" dirty="0" smtClean="0"/>
          </a:p>
          <a:p>
            <a:endParaRPr lang="de-DE" sz="2000" dirty="0"/>
          </a:p>
          <a:p>
            <a:endParaRPr lang="de-DE" sz="2000" dirty="0" smtClean="0"/>
          </a:p>
        </p:txBody>
      </p:sp>
      <p:pic>
        <p:nvPicPr>
          <p:cNvPr id="4" name="Bild 3"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227833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Endstand</a:t>
            </a:r>
            <a:endParaRPr lang="de-DE" b="1" dirty="0"/>
          </a:p>
        </p:txBody>
      </p:sp>
      <p:sp>
        <p:nvSpPr>
          <p:cNvPr id="3" name="Inhaltsplatzhalter 2"/>
          <p:cNvSpPr>
            <a:spLocks noGrp="1"/>
          </p:cNvSpPr>
          <p:nvPr>
            <p:ph idx="1"/>
          </p:nvPr>
        </p:nvSpPr>
        <p:spPr>
          <a:xfrm>
            <a:off x="838200" y="1801180"/>
            <a:ext cx="7467600" cy="3951337"/>
          </a:xfrm>
        </p:spPr>
        <p:txBody>
          <a:bodyPr>
            <a:normAutofit/>
          </a:bodyPr>
          <a:lstStyle/>
          <a:p>
            <a:endParaRPr lang="de-DE" sz="2000" dirty="0" smtClean="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a:p>
          <a:p>
            <a:endParaRPr lang="de-DE" sz="2000" dirty="0" smtClean="0"/>
          </a:p>
          <a:p>
            <a:endParaRPr lang="de-DE" sz="2000" dirty="0" smtClean="0"/>
          </a:p>
          <a:p>
            <a:endParaRPr lang="de-DE" sz="2000" dirty="0" smtClean="0"/>
          </a:p>
          <a:p>
            <a:endParaRPr lang="de-DE" sz="2000" dirty="0" smtClean="0"/>
          </a:p>
          <a:p>
            <a:endParaRPr lang="de-DE" sz="2000" dirty="0"/>
          </a:p>
          <a:p>
            <a:endParaRPr lang="de-DE" sz="2000" dirty="0" smtClean="0"/>
          </a:p>
        </p:txBody>
      </p:sp>
    </p:spTree>
    <p:extLst>
      <p:ext uri="{BB962C8B-B14F-4D97-AF65-F5344CB8AC3E}">
        <p14:creationId xmlns:p14="http://schemas.microsoft.com/office/powerpoint/2010/main" val="367866889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Avenir Black"/>
                <a:cs typeface="Avenir Black"/>
              </a:rPr>
              <a:t>Stichfrage?</a:t>
            </a:r>
            <a:endParaRPr lang="de-DE" dirty="0">
              <a:latin typeface="Avenir Black"/>
              <a:cs typeface="Avenir Black"/>
            </a:endParaRPr>
          </a:p>
        </p:txBody>
      </p:sp>
      <p:sp>
        <p:nvSpPr>
          <p:cNvPr id="3" name="Inhaltsplatzhalter 2"/>
          <p:cNvSpPr>
            <a:spLocks noGrp="1"/>
          </p:cNvSpPr>
          <p:nvPr>
            <p:ph idx="1"/>
          </p:nvPr>
        </p:nvSpPr>
        <p:spPr/>
        <p:txBody>
          <a:bodyPr/>
          <a:lstStyle/>
          <a:p>
            <a:r>
              <a:rPr lang="de-DE" dirty="0" smtClean="0"/>
              <a:t>Wer bastelt den besseren Papierflieger?</a:t>
            </a:r>
            <a:endParaRPr lang="de-DE" dirty="0"/>
          </a:p>
        </p:txBody>
      </p:sp>
    </p:spTree>
    <p:extLst>
      <p:ext uri="{BB962C8B-B14F-4D97-AF65-F5344CB8AC3E}">
        <p14:creationId xmlns:p14="http://schemas.microsoft.com/office/powerpoint/2010/main" val="213175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280" y="2528328"/>
            <a:ext cx="8041440" cy="1442674"/>
          </a:xfrm>
        </p:spPr>
        <p:txBody>
          <a:bodyPr/>
          <a:lstStyle/>
          <a:p>
            <a:r>
              <a:rPr lang="de-DE" dirty="0" smtClean="0">
                <a:latin typeface="Avenir Black"/>
                <a:cs typeface="Avenir Black"/>
              </a:rPr>
              <a:t>Die erste Runde</a:t>
            </a:r>
            <a:endParaRPr lang="de-DE" dirty="0">
              <a:latin typeface="Avenir Black"/>
              <a:cs typeface="Avenir Black"/>
            </a:endParaRPr>
          </a:p>
        </p:txBody>
      </p:sp>
      <p:pic>
        <p:nvPicPr>
          <p:cNvPr id="3" name="Bild 2"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03198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1. Köln</a:t>
            </a:r>
            <a:endParaRPr lang="de-DE" b="1" dirty="0"/>
          </a:p>
        </p:txBody>
      </p:sp>
      <p:sp>
        <p:nvSpPr>
          <p:cNvPr id="3" name="Inhaltsplatzhalter 2"/>
          <p:cNvSpPr>
            <a:spLocks noGrp="1"/>
          </p:cNvSpPr>
          <p:nvPr>
            <p:ph idx="1"/>
          </p:nvPr>
        </p:nvSpPr>
        <p:spPr>
          <a:xfrm>
            <a:off x="838200" y="1564994"/>
            <a:ext cx="7467600" cy="3951337"/>
          </a:xfrm>
        </p:spPr>
        <p:txBody>
          <a:bodyPr/>
          <a:lstStyle/>
          <a:p>
            <a:r>
              <a:rPr lang="de-DE" dirty="0" smtClean="0"/>
              <a:t>Wie viele </a:t>
            </a:r>
            <a:r>
              <a:rPr lang="de-DE" dirty="0" err="1" smtClean="0"/>
              <a:t>Veedel</a:t>
            </a:r>
            <a:r>
              <a:rPr lang="de-DE" dirty="0" smtClean="0"/>
              <a:t> hat Köln denn eigentlich nochmal?</a:t>
            </a:r>
          </a:p>
        </p:txBody>
      </p:sp>
      <p:pic>
        <p:nvPicPr>
          <p:cNvPr id="5" name="Bild 4" descr="karte-koeln-stadtbezirke-veedelslie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788" y="2444258"/>
            <a:ext cx="4955332" cy="3371338"/>
          </a:xfrm>
          <a:prstGeom prst="rect">
            <a:avLst/>
          </a:prstGeom>
        </p:spPr>
      </p:pic>
      <p:pic>
        <p:nvPicPr>
          <p:cNvPr id="6" name="Bild 5" descr="2018-xmas-unkelbach-16.jpg"/>
          <p:cNvPicPr>
            <a:picLocks noChangeAspect="1"/>
          </p:cNvPicPr>
          <p:nvPr/>
        </p:nvPicPr>
        <p:blipFill>
          <a:blip r:embed="rId3">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7750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2018-xmas-unkelbach-16.jpg"/>
          <p:cNvPicPr>
            <a:picLocks noChangeAspect="1"/>
          </p:cNvPicPr>
          <p:nvPr/>
        </p:nvPicPr>
        <p:blipFill>
          <a:blip r:embed="rId2">
            <a:alphaModFix amt="1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de-DE" b="1" dirty="0" smtClean="0"/>
              <a:t>2. Bücher/Wörter</a:t>
            </a:r>
            <a:endParaRPr lang="de-DE" b="1" dirty="0"/>
          </a:p>
        </p:txBody>
      </p:sp>
      <p:sp>
        <p:nvSpPr>
          <p:cNvPr id="3" name="Inhaltsplatzhalter 2"/>
          <p:cNvSpPr>
            <a:spLocks noGrp="1"/>
          </p:cNvSpPr>
          <p:nvPr>
            <p:ph idx="1"/>
          </p:nvPr>
        </p:nvSpPr>
        <p:spPr>
          <a:xfrm>
            <a:off x="952608" y="1879237"/>
            <a:ext cx="7467600" cy="3951337"/>
          </a:xfrm>
        </p:spPr>
        <p:txBody>
          <a:bodyPr/>
          <a:lstStyle/>
          <a:p>
            <a:pPr lvl="0"/>
            <a:r>
              <a:rPr lang="de-DE" dirty="0" smtClean="0"/>
              <a:t>Nenne mir ein Buch von </a:t>
            </a:r>
            <a:r>
              <a:rPr lang="de-DE" dirty="0" err="1" smtClean="0"/>
              <a:t>Haruki</a:t>
            </a:r>
            <a:r>
              <a:rPr lang="de-DE" dirty="0" smtClean="0"/>
              <a:t> </a:t>
            </a:r>
            <a:r>
              <a:rPr lang="de-DE" dirty="0" err="1" smtClean="0"/>
              <a:t>Murakami</a:t>
            </a:r>
            <a:r>
              <a:rPr lang="de-DE" dirty="0" smtClean="0"/>
              <a:t>!</a:t>
            </a:r>
            <a:endParaRPr lang="de-DE" dirty="0" smtClean="0"/>
          </a:p>
          <a:p>
            <a:pPr lvl="0"/>
            <a:endParaRPr lang="de-DE" dirty="0"/>
          </a:p>
        </p:txBody>
      </p:sp>
      <p:pic>
        <p:nvPicPr>
          <p:cNvPr id="5" name="Bild 4" descr="23544_haruki-murakami.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200" y="2711735"/>
            <a:ext cx="2603427" cy="3587522"/>
          </a:xfrm>
          <a:prstGeom prst="rect">
            <a:avLst/>
          </a:prstGeom>
        </p:spPr>
      </p:pic>
    </p:spTree>
    <p:extLst>
      <p:ext uri="{BB962C8B-B14F-4D97-AF65-F5344CB8AC3E}">
        <p14:creationId xmlns:p14="http://schemas.microsoft.com/office/powerpoint/2010/main" val="2592916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kizzenbuch">
  <a:themeElements>
    <a:clrScheme name="Skizzenbuch">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izzenbuch">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izzenbuch">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Schwarz .thmx</Template>
  <TotalTime>0</TotalTime>
  <Words>1363</Words>
  <Application>Microsoft Macintosh PowerPoint</Application>
  <PresentationFormat>Bildschirmpräsentation (4:3)</PresentationFormat>
  <Paragraphs>240</Paragraphs>
  <Slides>61</Slides>
  <Notes>2</Notes>
  <HiddenSlides>0</HiddenSlides>
  <MMClips>7</MMClips>
  <ScaleCrop>false</ScaleCrop>
  <HeadingPairs>
    <vt:vector size="4" baseType="variant">
      <vt:variant>
        <vt:lpstr>Design</vt:lpstr>
      </vt:variant>
      <vt:variant>
        <vt:i4>1</vt:i4>
      </vt:variant>
      <vt:variant>
        <vt:lpstr>Folientitel</vt:lpstr>
      </vt:variant>
      <vt:variant>
        <vt:i4>61</vt:i4>
      </vt:variant>
    </vt:vector>
  </HeadingPairs>
  <TitlesOfParts>
    <vt:vector size="62" baseType="lpstr">
      <vt:lpstr>Skizzenbuch</vt:lpstr>
      <vt:lpstr>Das Kneipenquiz im Haus Unkelbach</vt:lpstr>
      <vt:lpstr>PowerPoint-Präsentation</vt:lpstr>
      <vt:lpstr>Wichtiger Hinweis</vt:lpstr>
      <vt:lpstr>Die Regeln</vt:lpstr>
      <vt:lpstr>Die Kategorien</vt:lpstr>
      <vt:lpstr>Die Teams</vt:lpstr>
      <vt:lpstr>Die erste Runde</vt:lpstr>
      <vt:lpstr>1. Köln</vt:lpstr>
      <vt:lpstr>2. Bücher/Wörter</vt:lpstr>
      <vt:lpstr>3. Musik</vt:lpstr>
      <vt:lpstr>4. Film</vt:lpstr>
      <vt:lpstr>5. Sport</vt:lpstr>
      <vt:lpstr>6. Köln </vt:lpstr>
      <vt:lpstr>7. Bücher/Wörter</vt:lpstr>
      <vt:lpstr>8. Musik</vt:lpstr>
      <vt:lpstr>9. Film</vt:lpstr>
      <vt:lpstr>10. Sport</vt:lpstr>
      <vt:lpstr>PAUSE</vt:lpstr>
      <vt:lpstr>Auflösung erste Runde</vt:lpstr>
      <vt:lpstr>Zwischenstand</vt:lpstr>
      <vt:lpstr>11. Köln</vt:lpstr>
      <vt:lpstr>12. Bücher und Wörter</vt:lpstr>
      <vt:lpstr>13. Musik</vt:lpstr>
      <vt:lpstr>14. Film</vt:lpstr>
      <vt:lpstr>15. Sport</vt:lpstr>
      <vt:lpstr>16. Köln</vt:lpstr>
      <vt:lpstr>17. Bücher und Wörter</vt:lpstr>
      <vt:lpstr>18. Musik</vt:lpstr>
      <vt:lpstr>19. Film</vt:lpstr>
      <vt:lpstr>20. Sport</vt:lpstr>
      <vt:lpstr>Pinkelpause und Zeit für ein Kölsch!</vt:lpstr>
      <vt:lpstr>Auflösung zweite Runde</vt:lpstr>
      <vt:lpstr>Zwischenstand</vt:lpstr>
      <vt:lpstr>21. Köln</vt:lpstr>
      <vt:lpstr>22. Bücher und Wörter</vt:lpstr>
      <vt:lpstr>23. Musik</vt:lpstr>
      <vt:lpstr>24. Film</vt:lpstr>
      <vt:lpstr>25. Sport</vt:lpstr>
      <vt:lpstr>26. Köln </vt:lpstr>
      <vt:lpstr>27. Bücher/Wörter</vt:lpstr>
      <vt:lpstr>28. Musik</vt:lpstr>
      <vt:lpstr>29. Film</vt:lpstr>
      <vt:lpstr>30. Sport</vt:lpstr>
      <vt:lpstr>Auflösung dritte Runde</vt:lpstr>
      <vt:lpstr>Hier ein Video zu Frage Nr. 27</vt:lpstr>
      <vt:lpstr>Auflösung dritte Runde</vt:lpstr>
      <vt:lpstr>31. Frage</vt:lpstr>
      <vt:lpstr>32. Frage </vt:lpstr>
      <vt:lpstr>33. Frage </vt:lpstr>
      <vt:lpstr>34. Frage </vt:lpstr>
      <vt:lpstr>35. Frage</vt:lpstr>
      <vt:lpstr>36. Frage </vt:lpstr>
      <vt:lpstr>37. Frage </vt:lpstr>
      <vt:lpstr>38. Frage </vt:lpstr>
      <vt:lpstr>39. Frage</vt:lpstr>
      <vt:lpstr>40. Frage</vt:lpstr>
      <vt:lpstr>Auflösung vierte Runde</vt:lpstr>
      <vt:lpstr>VIELEN DANK FÜR‘s MITMACHEN! </vt:lpstr>
      <vt:lpstr>FROHE WEIHNACHTEN! Euer Team vom Haus Unkelbach!</vt:lpstr>
      <vt:lpstr>Endstand</vt:lpstr>
      <vt:lpstr>Stichfrage?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Kneipenquiz im Haus Unkelbach</dc:title>
  <dc:creator>Benedikt Schmitz</dc:creator>
  <cp:lastModifiedBy>Benedikt Schmitz</cp:lastModifiedBy>
  <cp:revision>196</cp:revision>
  <dcterms:created xsi:type="dcterms:W3CDTF">2019-11-18T12:24:38Z</dcterms:created>
  <dcterms:modified xsi:type="dcterms:W3CDTF">2020-12-22T16:15:16Z</dcterms:modified>
</cp:coreProperties>
</file>